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308" r:id="rId3"/>
    <p:sldId id="287" r:id="rId4"/>
    <p:sldId id="295" r:id="rId5"/>
    <p:sldId id="312" r:id="rId6"/>
    <p:sldId id="311" r:id="rId7"/>
    <p:sldId id="315" r:id="rId8"/>
    <p:sldId id="324" r:id="rId9"/>
    <p:sldId id="325" r:id="rId10"/>
    <p:sldId id="326" r:id="rId11"/>
    <p:sldId id="317" r:id="rId12"/>
    <p:sldId id="309" r:id="rId13"/>
    <p:sldId id="288" r:id="rId14"/>
    <p:sldId id="318" r:id="rId15"/>
    <p:sldId id="310" r:id="rId16"/>
    <p:sldId id="314" r:id="rId17"/>
    <p:sldId id="313" r:id="rId18"/>
    <p:sldId id="304" r:id="rId19"/>
    <p:sldId id="319" r:id="rId20"/>
    <p:sldId id="320" r:id="rId21"/>
    <p:sldId id="321" r:id="rId22"/>
    <p:sldId id="323" r:id="rId23"/>
    <p:sldId id="307"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43"/>
    <p:restoredTop sz="94636"/>
  </p:normalViewPr>
  <p:slideViewPr>
    <p:cSldViewPr snapToGrid="0" snapToObjects="1">
      <p:cViewPr varScale="1">
        <p:scale>
          <a:sx n="105" d="100"/>
          <a:sy n="105" d="100"/>
        </p:scale>
        <p:origin x="12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044EFFA-7B08-164F-A5A8-AF329A8509A9}"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1549881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7044EFFA-7B08-164F-A5A8-AF329A8509A9}"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683613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7044EFFA-7B08-164F-A5A8-AF329A8509A9}"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1961538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044EFFA-7B08-164F-A5A8-AF329A8509A9}" type="datetimeFigureOut">
              <a:rPr lang="fr-FR" smtClean="0"/>
              <a:t>01/12/2025</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1890258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7044EFFA-7B08-164F-A5A8-AF329A8509A9}" type="datetimeFigureOut">
              <a:rPr lang="fr-FR" smtClean="0"/>
              <a:t>01/12/2025</a:t>
            </a:fld>
            <a:endParaRPr lang="fr-FR"/>
          </a:p>
        </p:txBody>
      </p:sp>
      <p:sp>
        <p:nvSpPr>
          <p:cNvPr id="11" name="Footer Placeholder 10"/>
          <p:cNvSpPr>
            <a:spLocks noGrp="1"/>
          </p:cNvSpPr>
          <p:nvPr>
            <p:ph type="ftr" sz="quarter" idx="11"/>
          </p:nvPr>
        </p:nvSpPr>
        <p:spPr/>
        <p:txBody>
          <a:bodyPr/>
          <a:lstStyle/>
          <a:p>
            <a:endParaRPr lang="fr-FR"/>
          </a:p>
        </p:txBody>
      </p:sp>
      <p:sp>
        <p:nvSpPr>
          <p:cNvPr id="12" name="Slide Number Placeholder 11"/>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55995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7044EFFA-7B08-164F-A5A8-AF329A8509A9}" type="datetimeFigureOut">
              <a:rPr lang="fr-FR" smtClean="0"/>
              <a:t>01/12/2025</a:t>
            </a:fld>
            <a:endParaRPr lang="fr-FR"/>
          </a:p>
        </p:txBody>
      </p:sp>
      <p:sp>
        <p:nvSpPr>
          <p:cNvPr id="7" name="Footer Placeholder 6"/>
          <p:cNvSpPr>
            <a:spLocks noGrp="1"/>
          </p:cNvSpPr>
          <p:nvPr>
            <p:ph type="ftr" sz="quarter" idx="11"/>
          </p:nvPr>
        </p:nvSpPr>
        <p:spPr/>
        <p:txBody>
          <a:bodyPr/>
          <a:lstStyle/>
          <a:p>
            <a:endParaRPr lang="fr-FR"/>
          </a:p>
        </p:txBody>
      </p:sp>
      <p:sp>
        <p:nvSpPr>
          <p:cNvPr id="8" name="Slide Number Placeholder 7"/>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3771982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044EFFA-7B08-164F-A5A8-AF329A8509A9}" type="datetimeFigureOut">
              <a:rPr lang="fr-FR" smtClean="0"/>
              <a:t>01/12/2025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2140190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044EFFA-7B08-164F-A5A8-AF329A8509A9}" type="datetimeFigureOut">
              <a:rPr lang="fr-FR" smtClean="0"/>
              <a:t>01/12/2025</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292097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044EFFA-7B08-164F-A5A8-AF329A8509A9}" type="datetimeFigureOut">
              <a:rPr lang="fr-FR" smtClean="0"/>
              <a:t>01/12/2025</a:t>
            </a:fld>
            <a:endParaRPr lang="fr-FR"/>
          </a:p>
        </p:txBody>
      </p:sp>
      <p:sp>
        <p:nvSpPr>
          <p:cNvPr id="9" name="Footer Placeholder 8"/>
          <p:cNvSpPr>
            <a:spLocks noGrp="1"/>
          </p:cNvSpPr>
          <p:nvPr>
            <p:ph type="ftr" sz="quarter" idx="11"/>
          </p:nvPr>
        </p:nvSpPr>
        <p:spPr>
          <a:xfrm>
            <a:off x="3499101" y="6356350"/>
            <a:ext cx="5911517" cy="365125"/>
          </a:xfrm>
        </p:spPr>
        <p:txBody>
          <a:bodyPr/>
          <a:lstStyle/>
          <a:p>
            <a:endParaRPr lang="fr-FR"/>
          </a:p>
        </p:txBody>
      </p:sp>
      <p:sp>
        <p:nvSpPr>
          <p:cNvPr id="10" name="Slide Number Placeholder 9"/>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3512786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7044EFFA-7B08-164F-A5A8-AF329A8509A9}" type="datetimeFigureOut">
              <a:rPr lang="fr-FR" smtClean="0"/>
              <a:t>01/12/2025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2052818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7044EFFA-7B08-164F-A5A8-AF329A8509A9}" type="datetimeFigureOut">
              <a:rPr lang="fr-FR" smtClean="0"/>
              <a:t>01/12/2025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4170963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7044EFFA-7B08-164F-A5A8-AF329A8509A9}" type="datetimeFigureOut">
              <a:rPr lang="fr-FR" smtClean="0"/>
              <a:t>01/12/2025</a:t>
            </a:fld>
            <a:endParaRPr lang="fr-FR"/>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fr-FR"/>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9E88FF50-62D5-A948-9709-BC3465ED2FC7}" type="slidenum">
              <a:rPr lang="fr-FR" smtClean="0"/>
              <a:t>‹N°›</a:t>
            </a:fld>
            <a:endParaRPr lang="fr-FR"/>
          </a:p>
        </p:txBody>
      </p:sp>
    </p:spTree>
    <p:extLst>
      <p:ext uri="{BB962C8B-B14F-4D97-AF65-F5344CB8AC3E}">
        <p14:creationId xmlns:p14="http://schemas.microsoft.com/office/powerpoint/2010/main" val="2936588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6.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0369D0-9C8C-464D-87D8-FAB6FE96DAE0}"/>
              </a:ext>
            </a:extLst>
          </p:cNvPr>
          <p:cNvSpPr>
            <a:spLocks noGrp="1"/>
          </p:cNvSpPr>
          <p:nvPr>
            <p:ph type="ctrTitle"/>
          </p:nvPr>
        </p:nvSpPr>
        <p:spPr>
          <a:xfrm>
            <a:off x="561848" y="2474105"/>
            <a:ext cx="7315200" cy="1712484"/>
          </a:xfrm>
        </p:spPr>
        <p:txBody>
          <a:bodyPr/>
          <a:lstStyle/>
          <a:p>
            <a:r>
              <a:rPr lang="fr-FR" sz="3600" dirty="0">
                <a:solidFill>
                  <a:schemeClr val="tx1">
                    <a:lumMod val="95000"/>
                    <a:lumOff val="5000"/>
                  </a:schemeClr>
                </a:solidFill>
                <a:latin typeface="Century Gothic" panose="020B0502020202020204" pitchFamily="34" charset="0"/>
              </a:rPr>
              <a:t>La résolution de problèmes mathématiques</a:t>
            </a:r>
            <a:endParaRPr lang="fr-FR" sz="2400" dirty="0">
              <a:solidFill>
                <a:schemeClr val="tx1">
                  <a:lumMod val="95000"/>
                  <a:lumOff val="5000"/>
                </a:schemeClr>
              </a:solidFill>
              <a:latin typeface="Century Gothic" panose="020B0502020202020204" pitchFamily="34" charset="0"/>
            </a:endParaRPr>
          </a:p>
        </p:txBody>
      </p:sp>
      <p:pic>
        <p:nvPicPr>
          <p:cNvPr id="7" name="Image 6">
            <a:extLst>
              <a:ext uri="{FF2B5EF4-FFF2-40B4-BE49-F238E27FC236}">
                <a16:creationId xmlns:a16="http://schemas.microsoft.com/office/drawing/2014/main" id="{DAC5C7FE-5F19-5447-B820-892D598B1F9A}"/>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10148776" y="2817981"/>
            <a:ext cx="1460502" cy="1652417"/>
          </a:xfrm>
          <a:prstGeom prst="rect">
            <a:avLst/>
          </a:prstGeom>
          <a:ln>
            <a:solidFill>
              <a:schemeClr val="tx1"/>
            </a:solidFill>
          </a:ln>
        </p:spPr>
      </p:pic>
    </p:spTree>
    <p:extLst>
      <p:ext uri="{BB962C8B-B14F-4D97-AF65-F5344CB8AC3E}">
        <p14:creationId xmlns:p14="http://schemas.microsoft.com/office/powerpoint/2010/main" val="1441596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CEE276-0156-C242-9B16-B7BAF80B1E7A}"/>
              </a:ext>
            </a:extLst>
          </p:cNvPr>
          <p:cNvSpPr/>
          <p:nvPr/>
        </p:nvSpPr>
        <p:spPr>
          <a:xfrm>
            <a:off x="711201" y="2257362"/>
            <a:ext cx="10089818" cy="646331"/>
          </a:xfrm>
          <a:prstGeom prst="rect">
            <a:avLst/>
          </a:prstGeom>
        </p:spPr>
        <p:txBody>
          <a:bodyPr wrap="square">
            <a:spAutoFit/>
          </a:bodyPr>
          <a:lstStyle/>
          <a:p>
            <a:r>
              <a:rPr lang="fr-FR" sz="3600" dirty="0">
                <a:solidFill>
                  <a:schemeClr val="tx1">
                    <a:lumMod val="95000"/>
                    <a:lumOff val="5000"/>
                  </a:schemeClr>
                </a:solidFill>
                <a:latin typeface="Century Gothic" panose="020B0502020202020204" pitchFamily="34" charset="0"/>
              </a:rPr>
              <a:t>Pose, lis ou écoute, imagine, reprends, fais</a:t>
            </a:r>
          </a:p>
        </p:txBody>
      </p:sp>
      <p:sp>
        <p:nvSpPr>
          <p:cNvPr id="4" name="Bulle ronde 3">
            <a:extLst>
              <a:ext uri="{FF2B5EF4-FFF2-40B4-BE49-F238E27FC236}">
                <a16:creationId xmlns:a16="http://schemas.microsoft.com/office/drawing/2014/main" id="{9EE071F3-8854-0E44-B427-5669ECDBFC04}"/>
              </a:ext>
            </a:extLst>
          </p:cNvPr>
          <p:cNvSpPr/>
          <p:nvPr/>
        </p:nvSpPr>
        <p:spPr>
          <a:xfrm>
            <a:off x="5196114" y="3962400"/>
            <a:ext cx="5239657" cy="219165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95000"/>
                    <a:lumOff val="5000"/>
                  </a:schemeClr>
                </a:solidFill>
                <a:latin typeface="Century Gothic" panose="020B0502020202020204" pitchFamily="34" charset="0"/>
              </a:rPr>
              <a:t>Tu es ici et maintenant et tes pensées aussi. </a:t>
            </a:r>
          </a:p>
        </p:txBody>
      </p:sp>
    </p:spTree>
    <p:extLst>
      <p:ext uri="{BB962C8B-B14F-4D97-AF65-F5344CB8AC3E}">
        <p14:creationId xmlns:p14="http://schemas.microsoft.com/office/powerpoint/2010/main" val="1328191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E1C769-3008-6143-B160-1875EED9EF5F}"/>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Objectifs</a:t>
            </a:r>
          </a:p>
        </p:txBody>
      </p:sp>
      <p:sp>
        <p:nvSpPr>
          <p:cNvPr id="4" name="ZoneTexte 3">
            <a:extLst>
              <a:ext uri="{FF2B5EF4-FFF2-40B4-BE49-F238E27FC236}">
                <a16:creationId xmlns:a16="http://schemas.microsoft.com/office/drawing/2014/main" id="{8C76ED9C-4EEB-EC47-87E0-44821E797A33}"/>
              </a:ext>
            </a:extLst>
          </p:cNvPr>
          <p:cNvSpPr txBox="1"/>
          <p:nvPr/>
        </p:nvSpPr>
        <p:spPr>
          <a:xfrm>
            <a:off x="3692738" y="972098"/>
            <a:ext cx="7871076" cy="4708981"/>
          </a:xfrm>
          <a:prstGeom prst="rect">
            <a:avLst/>
          </a:prstGeom>
          <a:noFill/>
        </p:spPr>
        <p:txBody>
          <a:bodyPr wrap="square" rtlCol="0">
            <a:spAutoFit/>
          </a:bodyPr>
          <a:lstStyle/>
          <a:p>
            <a:r>
              <a:rPr lang="fr-FR" sz="2400" b="1" dirty="0">
                <a:solidFill>
                  <a:schemeClr val="tx1">
                    <a:lumMod val="95000"/>
                    <a:lumOff val="5000"/>
                  </a:schemeClr>
                </a:solidFill>
                <a:latin typeface="Century Gothic" panose="020B0502020202020204" pitchFamily="34" charset="0"/>
              </a:rPr>
              <a:t>Maitriser</a:t>
            </a:r>
            <a:r>
              <a:rPr lang="fr-FR" sz="2400" dirty="0">
                <a:solidFill>
                  <a:schemeClr val="tx1">
                    <a:lumMod val="95000"/>
                    <a:lumOff val="5000"/>
                  </a:schemeClr>
                </a:solidFill>
                <a:latin typeface="Century Gothic" panose="020B0502020202020204" pitchFamily="34" charset="0"/>
              </a:rPr>
              <a:t> le vocabulaire mathématique </a:t>
            </a:r>
          </a:p>
          <a:p>
            <a:r>
              <a:rPr lang="fr-FR" sz="2400" dirty="0">
                <a:solidFill>
                  <a:schemeClr val="tx1">
                    <a:lumMod val="95000"/>
                    <a:lumOff val="5000"/>
                  </a:schemeClr>
                </a:solidFill>
                <a:latin typeface="Century Gothic" panose="020B0502020202020204" pitchFamily="34" charset="0"/>
              </a:rPr>
              <a:t> </a:t>
            </a:r>
          </a:p>
          <a:p>
            <a:r>
              <a:rPr lang="fr-FR" sz="2400" b="1" dirty="0">
                <a:solidFill>
                  <a:schemeClr val="tx1">
                    <a:lumMod val="95000"/>
                    <a:lumOff val="5000"/>
                  </a:schemeClr>
                </a:solidFill>
                <a:latin typeface="Century Gothic" panose="020B0502020202020204" pitchFamily="34" charset="0"/>
              </a:rPr>
              <a:t>Comprendre</a:t>
            </a:r>
            <a:r>
              <a:rPr lang="fr-FR" sz="2400" dirty="0">
                <a:solidFill>
                  <a:schemeClr val="tx1">
                    <a:lumMod val="95000"/>
                    <a:lumOff val="5000"/>
                  </a:schemeClr>
                </a:solidFill>
                <a:latin typeface="Century Gothic" panose="020B0502020202020204" pitchFamily="34" charset="0"/>
              </a:rPr>
              <a:t> l’énoncé d’un problème</a:t>
            </a:r>
          </a:p>
          <a:p>
            <a:endParaRPr lang="fr-FR" sz="2400" dirty="0">
              <a:solidFill>
                <a:schemeClr val="tx1">
                  <a:lumMod val="95000"/>
                  <a:lumOff val="5000"/>
                </a:schemeClr>
              </a:solidFill>
              <a:latin typeface="Century Gothic" panose="020B0502020202020204" pitchFamily="34" charset="0"/>
            </a:endParaRPr>
          </a:p>
          <a:p>
            <a:r>
              <a:rPr lang="fr-FR" sz="2400" b="1" dirty="0">
                <a:solidFill>
                  <a:schemeClr val="tx1">
                    <a:lumMod val="95000"/>
                    <a:lumOff val="5000"/>
                  </a:schemeClr>
                </a:solidFill>
                <a:latin typeface="Century Gothic" panose="020B0502020202020204" pitchFamily="34" charset="0"/>
              </a:rPr>
              <a:t>Construire </a:t>
            </a:r>
            <a:r>
              <a:rPr lang="fr-FR" sz="2400" dirty="0">
                <a:solidFill>
                  <a:schemeClr val="tx1">
                    <a:lumMod val="95000"/>
                    <a:lumOff val="5000"/>
                  </a:schemeClr>
                </a:solidFill>
                <a:latin typeface="Century Gothic" panose="020B0502020202020204" pitchFamily="34" charset="0"/>
              </a:rPr>
              <a:t>dans ta tête un petit film de la situation problème . </a:t>
            </a:r>
          </a:p>
          <a:p>
            <a:endParaRPr lang="fr-FR" sz="2400" b="1" dirty="0">
              <a:solidFill>
                <a:schemeClr val="tx1">
                  <a:lumMod val="95000"/>
                  <a:lumOff val="5000"/>
                </a:schemeClr>
              </a:solidFill>
              <a:latin typeface="Century Gothic" panose="020B0502020202020204" pitchFamily="34" charset="0"/>
            </a:endParaRPr>
          </a:p>
          <a:p>
            <a:r>
              <a:rPr lang="fr-FR" sz="2400" b="1" dirty="0">
                <a:solidFill>
                  <a:schemeClr val="tx1">
                    <a:lumMod val="95000"/>
                    <a:lumOff val="5000"/>
                  </a:schemeClr>
                </a:solidFill>
                <a:latin typeface="Century Gothic" panose="020B0502020202020204" pitchFamily="34" charset="0"/>
              </a:rPr>
              <a:t>Traduire </a:t>
            </a:r>
            <a:r>
              <a:rPr lang="fr-FR" sz="2400" dirty="0">
                <a:solidFill>
                  <a:schemeClr val="tx1">
                    <a:lumMod val="95000"/>
                    <a:lumOff val="5000"/>
                  </a:schemeClr>
                </a:solidFill>
                <a:latin typeface="Century Gothic" panose="020B0502020202020204" pitchFamily="34" charset="0"/>
              </a:rPr>
              <a:t>le problème en symboles mathématiques </a:t>
            </a:r>
          </a:p>
          <a:p>
            <a:endParaRPr lang="fr-FR" sz="2400" b="1" dirty="0">
              <a:solidFill>
                <a:schemeClr val="tx1">
                  <a:lumMod val="95000"/>
                  <a:lumOff val="5000"/>
                </a:schemeClr>
              </a:solidFill>
              <a:latin typeface="Century Gothic" panose="020B0502020202020204" pitchFamily="34" charset="0"/>
            </a:endParaRPr>
          </a:p>
          <a:p>
            <a:r>
              <a:rPr lang="fr-FR" sz="2400" b="1" dirty="0">
                <a:solidFill>
                  <a:schemeClr val="tx1">
                    <a:lumMod val="95000"/>
                    <a:lumOff val="5000"/>
                  </a:schemeClr>
                </a:solidFill>
                <a:latin typeface="Century Gothic" panose="020B0502020202020204" pitchFamily="34" charset="0"/>
              </a:rPr>
              <a:t>Utiliser</a:t>
            </a:r>
            <a:r>
              <a:rPr lang="fr-FR" sz="2400" dirty="0">
                <a:solidFill>
                  <a:schemeClr val="tx1">
                    <a:lumMod val="95000"/>
                    <a:lumOff val="5000"/>
                  </a:schemeClr>
                </a:solidFill>
                <a:latin typeface="Century Gothic" panose="020B0502020202020204" pitchFamily="34" charset="0"/>
              </a:rPr>
              <a:t> les stratégies et les techniques apprises</a:t>
            </a:r>
          </a:p>
          <a:p>
            <a:r>
              <a:rPr lang="fr-FR" sz="2400" dirty="0">
                <a:solidFill>
                  <a:schemeClr val="tx1">
                    <a:lumMod val="95000"/>
                    <a:lumOff val="5000"/>
                  </a:schemeClr>
                </a:solidFill>
                <a:latin typeface="Century Gothic" panose="020B0502020202020204" pitchFamily="34" charset="0"/>
              </a:rPr>
              <a:t>ou que tu auras découvertes </a:t>
            </a:r>
          </a:p>
          <a:p>
            <a:endParaRPr lang="fr-FR" sz="3600" dirty="0">
              <a:solidFill>
                <a:schemeClr val="tx1">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1221871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ADE618-07BD-604A-9703-77536457C65A}"/>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Plan</a:t>
            </a:r>
          </a:p>
        </p:txBody>
      </p:sp>
      <p:sp>
        <p:nvSpPr>
          <p:cNvPr id="4" name="ZoneTexte 3">
            <a:extLst>
              <a:ext uri="{FF2B5EF4-FFF2-40B4-BE49-F238E27FC236}">
                <a16:creationId xmlns:a16="http://schemas.microsoft.com/office/drawing/2014/main" id="{EEE9B93F-EECF-2149-98FF-A2E3FC3B131C}"/>
              </a:ext>
            </a:extLst>
          </p:cNvPr>
          <p:cNvSpPr txBox="1"/>
          <p:nvPr/>
        </p:nvSpPr>
        <p:spPr>
          <a:xfrm>
            <a:off x="3570515" y="1716268"/>
            <a:ext cx="7082388" cy="3416320"/>
          </a:xfrm>
          <a:prstGeom prst="rect">
            <a:avLst/>
          </a:prstGeom>
          <a:noFill/>
        </p:spPr>
        <p:txBody>
          <a:bodyPr wrap="none" rtlCol="0">
            <a:spAutoFit/>
          </a:bodyPr>
          <a:lstStyle/>
          <a:p>
            <a:r>
              <a:rPr lang="fr-FR" sz="2400" dirty="0">
                <a:solidFill>
                  <a:schemeClr val="tx1">
                    <a:lumMod val="95000"/>
                    <a:lumOff val="5000"/>
                  </a:schemeClr>
                </a:solidFill>
                <a:latin typeface="Century Gothic" panose="020B0502020202020204" pitchFamily="34" charset="0"/>
              </a:rPr>
              <a:t>Rituel POSE</a:t>
            </a:r>
          </a:p>
          <a:p>
            <a:endParaRPr lang="fr-FR" sz="2400" dirty="0">
              <a:solidFill>
                <a:schemeClr val="tx1">
                  <a:lumMod val="95000"/>
                  <a:lumOff val="5000"/>
                </a:schemeClr>
              </a:solidFill>
              <a:latin typeface="Century Gothic" panose="020B0502020202020204" pitchFamily="34" charset="0"/>
            </a:endParaRPr>
          </a:p>
          <a:p>
            <a:r>
              <a:rPr lang="fr-FR" sz="2400" dirty="0">
                <a:solidFill>
                  <a:schemeClr val="tx1">
                    <a:lumMod val="95000"/>
                    <a:lumOff val="5000"/>
                  </a:schemeClr>
                </a:solidFill>
                <a:latin typeface="Century Gothic" panose="020B0502020202020204" pitchFamily="34" charset="0"/>
              </a:rPr>
              <a:t>Définition de problèmes mathématiques</a:t>
            </a:r>
          </a:p>
          <a:p>
            <a:endParaRPr lang="fr-FR" sz="2400" dirty="0">
              <a:solidFill>
                <a:schemeClr val="tx1">
                  <a:lumMod val="95000"/>
                  <a:lumOff val="5000"/>
                </a:schemeClr>
              </a:solidFill>
              <a:latin typeface="Century Gothic" panose="020B0502020202020204" pitchFamily="34" charset="0"/>
            </a:endParaRPr>
          </a:p>
          <a:p>
            <a:r>
              <a:rPr lang="fr-FR" sz="2400" dirty="0">
                <a:solidFill>
                  <a:schemeClr val="tx1">
                    <a:lumMod val="95000"/>
                    <a:lumOff val="5000"/>
                  </a:schemeClr>
                </a:solidFill>
                <a:latin typeface="Century Gothic" panose="020B0502020202020204" pitchFamily="34" charset="0"/>
              </a:rPr>
              <a:t>Différents types de problèmes mathématiques</a:t>
            </a:r>
          </a:p>
          <a:p>
            <a:endParaRPr lang="fr-FR" sz="2400" dirty="0">
              <a:solidFill>
                <a:schemeClr val="tx1">
                  <a:lumMod val="95000"/>
                  <a:lumOff val="5000"/>
                </a:schemeClr>
              </a:solidFill>
              <a:latin typeface="Century Gothic" panose="020B0502020202020204" pitchFamily="34" charset="0"/>
            </a:endParaRPr>
          </a:p>
          <a:p>
            <a:r>
              <a:rPr lang="fr-FR" sz="2400" dirty="0">
                <a:solidFill>
                  <a:schemeClr val="tx1">
                    <a:lumMod val="95000"/>
                    <a:lumOff val="5000"/>
                  </a:schemeClr>
                </a:solidFill>
                <a:latin typeface="Century Gothic" panose="020B0502020202020204" pitchFamily="34" charset="0"/>
              </a:rPr>
              <a:t>Les étapes pour résoudre un problème</a:t>
            </a:r>
          </a:p>
          <a:p>
            <a:endParaRPr lang="fr-FR" sz="2400" dirty="0">
              <a:solidFill>
                <a:schemeClr val="tx1">
                  <a:lumMod val="65000"/>
                  <a:lumOff val="35000"/>
                </a:schemeClr>
              </a:solidFill>
              <a:latin typeface="Century Gothic" panose="020B0502020202020204" pitchFamily="34" charset="0"/>
            </a:endParaRPr>
          </a:p>
          <a:p>
            <a:endParaRPr lang="fr-FR" sz="2400" dirty="0">
              <a:solidFill>
                <a:schemeClr val="tx1">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4250314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71ED3-5D39-5AF7-E42C-4D3E52DC1874}"/>
              </a:ext>
            </a:extLst>
          </p:cNvPr>
          <p:cNvSpPr>
            <a:spLocks noGrp="1"/>
          </p:cNvSpPr>
          <p:nvPr>
            <p:ph type="title"/>
          </p:nvPr>
        </p:nvSpPr>
        <p:spPr>
          <a:xfrm>
            <a:off x="252918" y="1123837"/>
            <a:ext cx="3181657" cy="4601183"/>
          </a:xfrm>
        </p:spPr>
        <p:txBody>
          <a:bodyPr>
            <a:normAutofit/>
          </a:bodyPr>
          <a:lstStyle/>
          <a:p>
            <a:r>
              <a:rPr lang="fr-FR" sz="2800" dirty="0">
                <a:solidFill>
                  <a:schemeClr val="tx1">
                    <a:lumMod val="95000"/>
                    <a:lumOff val="5000"/>
                  </a:schemeClr>
                </a:solidFill>
                <a:latin typeface="Century Gothic" panose="020B0502020202020204" pitchFamily="34" charset="0"/>
              </a:rPr>
              <a:t>Mise en condition mentale pour résoudre des problèmes mathématiques</a:t>
            </a:r>
          </a:p>
        </p:txBody>
      </p:sp>
      <p:sp>
        <p:nvSpPr>
          <p:cNvPr id="3" name="ZoneTexte 2">
            <a:extLst>
              <a:ext uri="{FF2B5EF4-FFF2-40B4-BE49-F238E27FC236}">
                <a16:creationId xmlns:a16="http://schemas.microsoft.com/office/drawing/2014/main" id="{DE5665C3-045E-F452-C9E6-4E904CC760BC}"/>
              </a:ext>
            </a:extLst>
          </p:cNvPr>
          <p:cNvSpPr txBox="1"/>
          <p:nvPr/>
        </p:nvSpPr>
        <p:spPr>
          <a:xfrm>
            <a:off x="3992136" y="629813"/>
            <a:ext cx="7337503" cy="3170099"/>
          </a:xfrm>
          <a:prstGeom prst="rect">
            <a:avLst/>
          </a:prstGeom>
          <a:noFill/>
        </p:spPr>
        <p:txBody>
          <a:bodyPr wrap="square" rtlCol="0">
            <a:spAutoFit/>
          </a:bodyPr>
          <a:lstStyle/>
          <a:p>
            <a:r>
              <a:rPr lang="fr-FR" sz="2000" dirty="0">
                <a:solidFill>
                  <a:schemeClr val="tx1">
                    <a:lumMod val="95000"/>
                    <a:lumOff val="5000"/>
                  </a:schemeClr>
                </a:solidFill>
                <a:latin typeface="Century Gothic" panose="020B0502020202020204" pitchFamily="34" charset="0"/>
              </a:rPr>
              <a:t>Est-ce que tu t’échauffes avant un match de foot ?</a:t>
            </a:r>
          </a:p>
          <a:p>
            <a:endParaRPr lang="fr-FR" sz="2000" dirty="0">
              <a:solidFill>
                <a:schemeClr val="tx1">
                  <a:lumMod val="95000"/>
                  <a:lumOff val="5000"/>
                </a:schemeClr>
              </a:solidFill>
            </a:endParaRPr>
          </a:p>
          <a:p>
            <a:r>
              <a:rPr lang="fr-FR" sz="2000" dirty="0">
                <a:solidFill>
                  <a:schemeClr val="tx1">
                    <a:lumMod val="95000"/>
                    <a:lumOff val="5000"/>
                  </a:schemeClr>
                </a:solidFill>
                <a:latin typeface="Century Gothic" panose="020B0502020202020204" pitchFamily="34" charset="0"/>
              </a:rPr>
              <a:t>Est-ce que tu t’échauffes la voix avant de chanter ?</a:t>
            </a:r>
          </a:p>
          <a:p>
            <a:endParaRPr lang="fr-FR" sz="2000" dirty="0">
              <a:solidFill>
                <a:schemeClr val="tx1">
                  <a:lumMod val="95000"/>
                  <a:lumOff val="5000"/>
                </a:schemeClr>
              </a:solidFill>
              <a:latin typeface="Century Gothic" panose="020B0502020202020204" pitchFamily="34" charset="0"/>
            </a:endParaRPr>
          </a:p>
          <a:p>
            <a:r>
              <a:rPr lang="fr-FR" sz="2000" dirty="0">
                <a:solidFill>
                  <a:schemeClr val="tx1">
                    <a:lumMod val="95000"/>
                    <a:lumOff val="5000"/>
                  </a:schemeClr>
                </a:solidFill>
                <a:latin typeface="Century Gothic" panose="020B0502020202020204" pitchFamily="34" charset="0"/>
              </a:rPr>
              <a:t>Est-ce que tu répètes ton texte dans ta tête avant de jouer </a:t>
            </a:r>
          </a:p>
          <a:p>
            <a:r>
              <a:rPr lang="fr-FR" sz="2000" dirty="0">
                <a:solidFill>
                  <a:schemeClr val="tx1">
                    <a:lumMod val="95000"/>
                    <a:lumOff val="5000"/>
                  </a:schemeClr>
                </a:solidFill>
                <a:latin typeface="Century Gothic" panose="020B0502020202020204" pitchFamily="34" charset="0"/>
              </a:rPr>
              <a:t>dans une pièce de théâtre ?</a:t>
            </a:r>
          </a:p>
          <a:p>
            <a:endParaRPr lang="fr-FR" sz="2000" dirty="0">
              <a:solidFill>
                <a:schemeClr val="tx1">
                  <a:lumMod val="95000"/>
                  <a:lumOff val="5000"/>
                </a:schemeClr>
              </a:solidFill>
              <a:latin typeface="Century Gothic" panose="020B0502020202020204" pitchFamily="34" charset="0"/>
            </a:endParaRPr>
          </a:p>
          <a:p>
            <a:r>
              <a:rPr lang="fr-FR" sz="2000" dirty="0">
                <a:solidFill>
                  <a:schemeClr val="tx1">
                    <a:lumMod val="95000"/>
                    <a:lumOff val="5000"/>
                  </a:schemeClr>
                </a:solidFill>
                <a:latin typeface="Century Gothic" panose="020B0502020202020204" pitchFamily="34" charset="0"/>
              </a:rPr>
              <a:t>Est-ce que tu cherches un endroit calme avant de passer un examen ?</a:t>
            </a:r>
          </a:p>
        </p:txBody>
      </p:sp>
      <p:sp>
        <p:nvSpPr>
          <p:cNvPr id="5" name="Bulle ronde 4">
            <a:extLst>
              <a:ext uri="{FF2B5EF4-FFF2-40B4-BE49-F238E27FC236}">
                <a16:creationId xmlns:a16="http://schemas.microsoft.com/office/drawing/2014/main" id="{28582797-02F1-1010-8679-7544FC98B744}"/>
              </a:ext>
            </a:extLst>
          </p:cNvPr>
          <p:cNvSpPr/>
          <p:nvPr/>
        </p:nvSpPr>
        <p:spPr>
          <a:xfrm>
            <a:off x="5286266" y="4047789"/>
            <a:ext cx="5239657" cy="219165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95000"/>
                    <a:lumOff val="5000"/>
                  </a:schemeClr>
                </a:solidFill>
                <a:latin typeface="Century Gothic" panose="020B0502020202020204" pitchFamily="34" charset="0"/>
              </a:rPr>
              <a:t>C’est pareil pour résoudre des problèmes mathématiques, il faut se mettre dans de bonnes conditions mentales </a:t>
            </a:r>
          </a:p>
        </p:txBody>
      </p:sp>
    </p:spTree>
    <p:extLst>
      <p:ext uri="{BB962C8B-B14F-4D97-AF65-F5344CB8AC3E}">
        <p14:creationId xmlns:p14="http://schemas.microsoft.com/office/powerpoint/2010/main" val="177024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FB26DF-1058-4FF2-A7D8-CC9D04982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1" name="Rectangle 10">
            <a:extLst>
              <a:ext uri="{FF2B5EF4-FFF2-40B4-BE49-F238E27FC236}">
                <a16:creationId xmlns:a16="http://schemas.microsoft.com/office/drawing/2014/main" id="{DF663E57-5EFE-40CA-99A5-7BDB95908F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6" name="ZoneTexte 5">
            <a:extLst>
              <a:ext uri="{FF2B5EF4-FFF2-40B4-BE49-F238E27FC236}">
                <a16:creationId xmlns:a16="http://schemas.microsoft.com/office/drawing/2014/main" id="{9C035B36-0F89-5F71-B9EA-5E186006B50F}"/>
              </a:ext>
            </a:extLst>
          </p:cNvPr>
          <p:cNvSpPr txBox="1"/>
          <p:nvPr/>
        </p:nvSpPr>
        <p:spPr>
          <a:xfrm>
            <a:off x="150539" y="3162818"/>
            <a:ext cx="2698595" cy="523220"/>
          </a:xfrm>
          <a:prstGeom prst="rect">
            <a:avLst/>
          </a:prstGeom>
          <a:noFill/>
        </p:spPr>
        <p:txBody>
          <a:bodyPr wrap="square" rtlCol="0">
            <a:spAutoFit/>
          </a:bodyPr>
          <a:lstStyle/>
          <a:p>
            <a:r>
              <a:rPr lang="fr-FR" sz="2800" dirty="0">
                <a:solidFill>
                  <a:schemeClr val="tx1">
                    <a:lumMod val="95000"/>
                    <a:lumOff val="5000"/>
                  </a:schemeClr>
                </a:solidFill>
                <a:latin typeface="Century Gothic" panose="020B0502020202020204" pitchFamily="34" charset="0"/>
              </a:rPr>
              <a:t>Rituel POSE</a:t>
            </a:r>
          </a:p>
        </p:txBody>
      </p:sp>
      <p:sp>
        <p:nvSpPr>
          <p:cNvPr id="8" name="ZoneTexte 7">
            <a:extLst>
              <a:ext uri="{FF2B5EF4-FFF2-40B4-BE49-F238E27FC236}">
                <a16:creationId xmlns:a16="http://schemas.microsoft.com/office/drawing/2014/main" id="{FDB2D656-3687-3C86-89DA-7F85F5E553A2}"/>
              </a:ext>
            </a:extLst>
          </p:cNvPr>
          <p:cNvSpPr txBox="1"/>
          <p:nvPr/>
        </p:nvSpPr>
        <p:spPr>
          <a:xfrm>
            <a:off x="4481379" y="758952"/>
            <a:ext cx="5274527" cy="5262979"/>
          </a:xfrm>
          <a:prstGeom prst="rect">
            <a:avLst/>
          </a:prstGeom>
          <a:noFill/>
        </p:spPr>
        <p:txBody>
          <a:bodyPr wrap="square" rtlCol="0">
            <a:spAutoFit/>
          </a:bodyPr>
          <a:lstStyle/>
          <a:p>
            <a:r>
              <a:rPr lang="fr-FR" sz="2400" dirty="0">
                <a:solidFill>
                  <a:schemeClr val="tx1">
                    <a:lumMod val="95000"/>
                    <a:lumOff val="5000"/>
                  </a:schemeClr>
                </a:solidFill>
                <a:latin typeface="Century Gothic" panose="020B0502020202020204" pitchFamily="34" charset="0"/>
              </a:rPr>
              <a:t>POSE ton crayon</a:t>
            </a:r>
          </a:p>
          <a:p>
            <a:endParaRPr lang="fr-FR" sz="2400" dirty="0">
              <a:solidFill>
                <a:schemeClr val="tx1">
                  <a:lumMod val="95000"/>
                  <a:lumOff val="5000"/>
                </a:schemeClr>
              </a:solidFill>
              <a:latin typeface="Century Gothic" panose="020B0502020202020204" pitchFamily="34" charset="0"/>
            </a:endParaRPr>
          </a:p>
          <a:p>
            <a:endParaRPr lang="fr-FR" sz="2400" dirty="0">
              <a:solidFill>
                <a:schemeClr val="tx1">
                  <a:lumMod val="95000"/>
                  <a:lumOff val="5000"/>
                </a:schemeClr>
              </a:solidFill>
              <a:latin typeface="Century Gothic" panose="020B0502020202020204" pitchFamily="34" charset="0"/>
            </a:endParaRPr>
          </a:p>
          <a:p>
            <a:r>
              <a:rPr lang="fr-FR" sz="2400" dirty="0">
                <a:solidFill>
                  <a:schemeClr val="tx1">
                    <a:lumMod val="95000"/>
                    <a:lumOff val="5000"/>
                  </a:schemeClr>
                </a:solidFill>
                <a:latin typeface="Century Gothic" panose="020B0502020202020204" pitchFamily="34" charset="0"/>
              </a:rPr>
              <a:t>LIS la consigne</a:t>
            </a:r>
          </a:p>
          <a:p>
            <a:endParaRPr lang="fr-FR" sz="2400" dirty="0">
              <a:solidFill>
                <a:schemeClr val="tx1">
                  <a:lumMod val="95000"/>
                  <a:lumOff val="5000"/>
                </a:schemeClr>
              </a:solidFill>
              <a:latin typeface="Century Gothic" panose="020B0502020202020204" pitchFamily="34" charset="0"/>
            </a:endParaRPr>
          </a:p>
          <a:p>
            <a:endParaRPr lang="fr-FR" sz="2400" dirty="0">
              <a:solidFill>
                <a:schemeClr val="tx1">
                  <a:lumMod val="95000"/>
                  <a:lumOff val="5000"/>
                </a:schemeClr>
              </a:solidFill>
              <a:latin typeface="Century Gothic" panose="020B0502020202020204" pitchFamily="34" charset="0"/>
            </a:endParaRPr>
          </a:p>
          <a:p>
            <a:r>
              <a:rPr lang="fr-FR" sz="2400" dirty="0">
                <a:solidFill>
                  <a:schemeClr val="tx1">
                    <a:lumMod val="95000"/>
                    <a:lumOff val="5000"/>
                  </a:schemeClr>
                </a:solidFill>
                <a:latin typeface="Century Gothic" panose="020B0502020202020204" pitchFamily="34" charset="0"/>
              </a:rPr>
              <a:t>IMAGINE dans ta tête</a:t>
            </a:r>
          </a:p>
          <a:p>
            <a:endParaRPr lang="fr-FR" sz="2400" dirty="0">
              <a:solidFill>
                <a:schemeClr val="tx1">
                  <a:lumMod val="95000"/>
                  <a:lumOff val="5000"/>
                </a:schemeClr>
              </a:solidFill>
              <a:latin typeface="Century Gothic" panose="020B0502020202020204" pitchFamily="34" charset="0"/>
            </a:endParaRPr>
          </a:p>
          <a:p>
            <a:endParaRPr lang="fr-FR" sz="2400" dirty="0">
              <a:solidFill>
                <a:schemeClr val="tx1">
                  <a:lumMod val="95000"/>
                  <a:lumOff val="5000"/>
                </a:schemeClr>
              </a:solidFill>
              <a:latin typeface="Century Gothic" panose="020B0502020202020204" pitchFamily="34" charset="0"/>
            </a:endParaRPr>
          </a:p>
          <a:p>
            <a:r>
              <a:rPr lang="fr-FR" sz="2400" dirty="0">
                <a:solidFill>
                  <a:schemeClr val="tx1">
                    <a:lumMod val="95000"/>
                    <a:lumOff val="5000"/>
                  </a:schemeClr>
                </a:solidFill>
                <a:latin typeface="Century Gothic" panose="020B0502020202020204" pitchFamily="34" charset="0"/>
              </a:rPr>
              <a:t>REPRENDS et DESSINE</a:t>
            </a:r>
          </a:p>
          <a:p>
            <a:endParaRPr lang="fr-FR" sz="2400" dirty="0">
              <a:solidFill>
                <a:schemeClr val="tx1">
                  <a:lumMod val="95000"/>
                  <a:lumOff val="5000"/>
                </a:schemeClr>
              </a:solidFill>
              <a:latin typeface="Century Gothic" panose="020B0502020202020204" pitchFamily="34" charset="0"/>
            </a:endParaRPr>
          </a:p>
          <a:p>
            <a:endParaRPr lang="fr-FR" sz="2400" dirty="0">
              <a:solidFill>
                <a:schemeClr val="tx1">
                  <a:lumMod val="95000"/>
                  <a:lumOff val="5000"/>
                </a:schemeClr>
              </a:solidFill>
              <a:latin typeface="Century Gothic" panose="020B0502020202020204" pitchFamily="34" charset="0"/>
            </a:endParaRPr>
          </a:p>
          <a:p>
            <a:r>
              <a:rPr lang="fr-FR" sz="2400" dirty="0">
                <a:solidFill>
                  <a:schemeClr val="tx1">
                    <a:lumMod val="95000"/>
                    <a:lumOff val="5000"/>
                  </a:schemeClr>
                </a:solidFill>
                <a:latin typeface="Century Gothic" panose="020B0502020202020204" pitchFamily="34" charset="0"/>
              </a:rPr>
              <a:t>CALCULE et RÉPONDS</a:t>
            </a:r>
          </a:p>
          <a:p>
            <a:r>
              <a:rPr lang="fr-FR" sz="2400" dirty="0">
                <a:solidFill>
                  <a:schemeClr val="tx1">
                    <a:lumMod val="65000"/>
                    <a:lumOff val="35000"/>
                  </a:schemeClr>
                </a:solidFill>
              </a:rPr>
              <a:t> </a:t>
            </a:r>
          </a:p>
        </p:txBody>
      </p:sp>
      <p:pic>
        <p:nvPicPr>
          <p:cNvPr id="10" name="Image 9">
            <a:extLst>
              <a:ext uri="{FF2B5EF4-FFF2-40B4-BE49-F238E27FC236}">
                <a16:creationId xmlns:a16="http://schemas.microsoft.com/office/drawing/2014/main" id="{41CBA59B-C2E0-519E-8DFC-1F1E922224D9}"/>
              </a:ext>
            </a:extLst>
          </p:cNvPr>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7745869" y="836349"/>
            <a:ext cx="1385570" cy="679450"/>
          </a:xfrm>
          <a:prstGeom prst="rect">
            <a:avLst/>
          </a:prstGeom>
        </p:spPr>
      </p:pic>
      <p:pic>
        <p:nvPicPr>
          <p:cNvPr id="13" name="Image 12">
            <a:extLst>
              <a:ext uri="{FF2B5EF4-FFF2-40B4-BE49-F238E27FC236}">
                <a16:creationId xmlns:a16="http://schemas.microsoft.com/office/drawing/2014/main" id="{FC92B63A-5148-B386-AA6D-B15E7D312146}"/>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7749875" y="1844198"/>
            <a:ext cx="1513840" cy="562610"/>
          </a:xfrm>
          <a:prstGeom prst="rect">
            <a:avLst/>
          </a:prstGeom>
        </p:spPr>
      </p:pic>
      <p:pic>
        <p:nvPicPr>
          <p:cNvPr id="14" name="Image 13">
            <a:extLst>
              <a:ext uri="{FF2B5EF4-FFF2-40B4-BE49-F238E27FC236}">
                <a16:creationId xmlns:a16="http://schemas.microsoft.com/office/drawing/2014/main" id="{3EBDBA0C-667C-D55E-808D-08A44275064B}"/>
              </a:ext>
            </a:extLst>
          </p:cNvPr>
          <p:cNvPicPr>
            <a:picLocks noChangeAspect="1"/>
          </p:cNvPicPr>
          <p:nvPr/>
        </p:nvPicPr>
        <p:blipFill>
          <a:blip r:embed="rId4">
            <a:biLevel thresh="25000"/>
            <a:extLst>
              <a:ext uri="{28A0092B-C50C-407E-A947-70E740481C1C}">
                <a14:useLocalDpi xmlns:a14="http://schemas.microsoft.com/office/drawing/2010/main" val="0"/>
              </a:ext>
            </a:extLst>
          </a:blip>
          <a:stretch>
            <a:fillRect/>
          </a:stretch>
        </p:blipFill>
        <p:spPr>
          <a:xfrm>
            <a:off x="7745869" y="2690796"/>
            <a:ext cx="949960" cy="958215"/>
          </a:xfrm>
          <a:prstGeom prst="rect">
            <a:avLst/>
          </a:prstGeom>
        </p:spPr>
      </p:pic>
      <p:pic>
        <p:nvPicPr>
          <p:cNvPr id="15" name="Image 14">
            <a:extLst>
              <a:ext uri="{FF2B5EF4-FFF2-40B4-BE49-F238E27FC236}">
                <a16:creationId xmlns:a16="http://schemas.microsoft.com/office/drawing/2014/main" id="{A7A6051D-F3C1-B745-B287-01189F2245DC}"/>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8789492" y="2663189"/>
            <a:ext cx="844550" cy="965200"/>
          </a:xfrm>
          <a:prstGeom prst="rect">
            <a:avLst/>
          </a:prstGeom>
        </p:spPr>
      </p:pic>
      <p:pic>
        <p:nvPicPr>
          <p:cNvPr id="16" name="Image 15">
            <a:extLst>
              <a:ext uri="{FF2B5EF4-FFF2-40B4-BE49-F238E27FC236}">
                <a16:creationId xmlns:a16="http://schemas.microsoft.com/office/drawing/2014/main" id="{DF444CFD-E6C0-F610-0D7B-350D236362CA}"/>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7929701" y="3839557"/>
            <a:ext cx="1532255" cy="942975"/>
          </a:xfrm>
          <a:prstGeom prst="rect">
            <a:avLst/>
          </a:prstGeom>
        </p:spPr>
      </p:pic>
      <p:pic>
        <p:nvPicPr>
          <p:cNvPr id="17" name="Image 16">
            <a:extLst>
              <a:ext uri="{FF2B5EF4-FFF2-40B4-BE49-F238E27FC236}">
                <a16:creationId xmlns:a16="http://schemas.microsoft.com/office/drawing/2014/main" id="{B6C948BC-5CCC-E243-69EE-8F89A6752C08}"/>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8069401" y="4993700"/>
            <a:ext cx="1392555" cy="971550"/>
          </a:xfrm>
          <a:prstGeom prst="rect">
            <a:avLst/>
          </a:prstGeom>
        </p:spPr>
      </p:pic>
    </p:spTree>
    <p:extLst>
      <p:ext uri="{BB962C8B-B14F-4D97-AF65-F5344CB8AC3E}">
        <p14:creationId xmlns:p14="http://schemas.microsoft.com/office/powerpoint/2010/main" val="1309079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C0999B-3153-F0BC-FD41-D81724EFAC72}"/>
              </a:ext>
            </a:extLst>
          </p:cNvPr>
          <p:cNvSpPr>
            <a:spLocks noGrp="1"/>
          </p:cNvSpPr>
          <p:nvPr>
            <p:ph type="title"/>
          </p:nvPr>
        </p:nvSpPr>
        <p:spPr>
          <a:xfrm>
            <a:off x="136804" y="1123836"/>
            <a:ext cx="3070853" cy="4601183"/>
          </a:xfrm>
        </p:spPr>
        <p:txBody>
          <a:bodyPr>
            <a:normAutofit/>
          </a:bodyPr>
          <a:lstStyle/>
          <a:p>
            <a:r>
              <a:rPr lang="fr-FR" sz="2800" dirty="0">
                <a:solidFill>
                  <a:schemeClr val="tx1">
                    <a:lumMod val="95000"/>
                    <a:lumOff val="5000"/>
                  </a:schemeClr>
                </a:solidFill>
                <a:latin typeface="Century Gothic" panose="020B0502020202020204" pitchFamily="34" charset="0"/>
              </a:rPr>
              <a:t>Ça ressemble à quoi, un problème mathématique ?</a:t>
            </a:r>
          </a:p>
        </p:txBody>
      </p:sp>
      <p:sp>
        <p:nvSpPr>
          <p:cNvPr id="4" name="ZoneTexte 3">
            <a:extLst>
              <a:ext uri="{FF2B5EF4-FFF2-40B4-BE49-F238E27FC236}">
                <a16:creationId xmlns:a16="http://schemas.microsoft.com/office/drawing/2014/main" id="{980B7278-1B60-38F8-97D2-A0A390285663}"/>
              </a:ext>
            </a:extLst>
          </p:cNvPr>
          <p:cNvSpPr txBox="1"/>
          <p:nvPr/>
        </p:nvSpPr>
        <p:spPr>
          <a:xfrm>
            <a:off x="3961339" y="1439269"/>
            <a:ext cx="5999356" cy="3970318"/>
          </a:xfrm>
          <a:prstGeom prst="rect">
            <a:avLst/>
          </a:prstGeom>
          <a:noFill/>
        </p:spPr>
        <p:txBody>
          <a:bodyPr wrap="square" rtlCol="0">
            <a:spAutoFit/>
          </a:bodyPr>
          <a:lstStyle/>
          <a:p>
            <a:r>
              <a:rPr lang="fr-FR" sz="2800" dirty="0">
                <a:solidFill>
                  <a:schemeClr val="tx1">
                    <a:lumMod val="95000"/>
                    <a:lumOff val="5000"/>
                  </a:schemeClr>
                </a:solidFill>
                <a:latin typeface="Century Gothic" panose="020B0502020202020204" pitchFamily="34" charset="0"/>
              </a:rPr>
              <a:t>En général, un problème mathématique est composé :</a:t>
            </a:r>
          </a:p>
          <a:p>
            <a:endParaRPr lang="fr-FR" sz="2800" dirty="0">
              <a:solidFill>
                <a:schemeClr val="tx1">
                  <a:lumMod val="95000"/>
                  <a:lumOff val="5000"/>
                </a:schemeClr>
              </a:solidFill>
              <a:latin typeface="Century Gothic" panose="020B0502020202020204" pitchFamily="34" charset="0"/>
            </a:endParaRPr>
          </a:p>
          <a:p>
            <a:r>
              <a:rPr lang="fr-FR" sz="2800" dirty="0">
                <a:solidFill>
                  <a:schemeClr val="tx1">
                    <a:lumMod val="95000"/>
                    <a:lumOff val="5000"/>
                  </a:schemeClr>
                </a:solidFill>
                <a:latin typeface="Century Gothic" panose="020B0502020202020204" pitchFamily="34" charset="0"/>
              </a:rPr>
              <a:t>- d’un texte appelé l’énoncé du problème</a:t>
            </a:r>
          </a:p>
          <a:p>
            <a:r>
              <a:rPr lang="fr-FR" sz="2800" dirty="0">
                <a:solidFill>
                  <a:schemeClr val="tx1">
                    <a:lumMod val="95000"/>
                    <a:lumOff val="5000"/>
                  </a:schemeClr>
                </a:solidFill>
                <a:latin typeface="Century Gothic" panose="020B0502020202020204" pitchFamily="34" charset="0"/>
              </a:rPr>
              <a:t>- d’une question </a:t>
            </a:r>
          </a:p>
          <a:p>
            <a:r>
              <a:rPr lang="fr-FR" sz="2800" dirty="0">
                <a:solidFill>
                  <a:schemeClr val="tx1">
                    <a:lumMod val="95000"/>
                    <a:lumOff val="5000"/>
                  </a:schemeClr>
                </a:solidFill>
                <a:latin typeface="Century Gothic" panose="020B0502020202020204" pitchFamily="34" charset="0"/>
              </a:rPr>
              <a:t>-de différentes informations qui nous permettront de répondre à la question.</a:t>
            </a:r>
          </a:p>
        </p:txBody>
      </p:sp>
    </p:spTree>
    <p:extLst>
      <p:ext uri="{BB962C8B-B14F-4D97-AF65-F5344CB8AC3E}">
        <p14:creationId xmlns:p14="http://schemas.microsoft.com/office/powerpoint/2010/main" val="3829276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8BFC5E-8DF0-6DF3-B77B-22DFCF33B8B8}"/>
              </a:ext>
            </a:extLst>
          </p:cNvPr>
          <p:cNvSpPr>
            <a:spLocks noGrp="1"/>
          </p:cNvSpPr>
          <p:nvPr>
            <p:ph type="title"/>
          </p:nvPr>
        </p:nvSpPr>
        <p:spPr/>
        <p:txBody>
          <a:bodyPr>
            <a:normAutofit/>
          </a:bodyPr>
          <a:lstStyle/>
          <a:p>
            <a:r>
              <a:rPr lang="fr-FR" sz="2800" dirty="0">
                <a:solidFill>
                  <a:schemeClr val="tx1">
                    <a:lumMod val="95000"/>
                    <a:lumOff val="5000"/>
                  </a:schemeClr>
                </a:solidFill>
                <a:latin typeface="Century Gothic" panose="020B0502020202020204" pitchFamily="34" charset="0"/>
              </a:rPr>
              <a:t>Un problème est comme une histoire avec une énigme à résoudre</a:t>
            </a:r>
          </a:p>
        </p:txBody>
      </p:sp>
      <p:sp>
        <p:nvSpPr>
          <p:cNvPr id="3" name="ZoneTexte 2">
            <a:extLst>
              <a:ext uri="{FF2B5EF4-FFF2-40B4-BE49-F238E27FC236}">
                <a16:creationId xmlns:a16="http://schemas.microsoft.com/office/drawing/2014/main" id="{7A1706C5-1D22-F5EE-0994-FBDC630FE7C0}"/>
              </a:ext>
            </a:extLst>
          </p:cNvPr>
          <p:cNvSpPr txBox="1"/>
          <p:nvPr/>
        </p:nvSpPr>
        <p:spPr>
          <a:xfrm>
            <a:off x="3577617" y="1762434"/>
            <a:ext cx="8005718" cy="3323987"/>
          </a:xfrm>
          <a:prstGeom prst="rect">
            <a:avLst/>
          </a:prstGeom>
          <a:noFill/>
        </p:spPr>
        <p:txBody>
          <a:bodyPr wrap="none" rtlCol="0">
            <a:spAutoFit/>
          </a:bodyPr>
          <a:lstStyle/>
          <a:p>
            <a:pPr indent="228600" algn="just"/>
            <a:r>
              <a:rPr lang="fr-FR" sz="24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Je peux faire le lien entre un énoncé de problème </a:t>
            </a:r>
          </a:p>
          <a:p>
            <a:pPr indent="228600" algn="just"/>
            <a:r>
              <a:rPr lang="fr-FR" sz="2400" dirty="0">
                <a:solidFill>
                  <a:schemeClr val="tx1">
                    <a:lumMod val="95000"/>
                    <a:lumOff val="5000"/>
                  </a:schemeClr>
                </a:solidFill>
                <a:latin typeface="Century Gothic" panose="020B0502020202020204" pitchFamily="34" charset="0"/>
                <a:ea typeface="Times New Roman" panose="02020603050405020304" pitchFamily="18" charset="0"/>
                <a:cs typeface="Times New Roman" panose="02020603050405020304" pitchFamily="18" charset="0"/>
              </a:rPr>
              <a:t>mathématique et une histoire avec une énigme </a:t>
            </a:r>
          </a:p>
          <a:p>
            <a:pPr indent="228600" algn="just"/>
            <a:r>
              <a:rPr lang="fr-FR" sz="2400" dirty="0">
                <a:solidFill>
                  <a:schemeClr val="tx1">
                    <a:lumMod val="95000"/>
                    <a:lumOff val="5000"/>
                  </a:schemeClr>
                </a:solidFill>
                <a:latin typeface="Century Gothic" panose="020B0502020202020204" pitchFamily="34" charset="0"/>
                <a:ea typeface="Times New Roman" panose="02020603050405020304" pitchFamily="18" charset="0"/>
                <a:cs typeface="Times New Roman" panose="02020603050405020304" pitchFamily="18" charset="0"/>
              </a:rPr>
              <a:t>à résoudre : </a:t>
            </a:r>
          </a:p>
          <a:p>
            <a:pPr indent="228600" algn="just"/>
            <a:endParaRPr lang="fr-CH" sz="24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entury Gothic" panose="020B0502020202020204" pitchFamily="34" charset="0"/>
              <a:buChar char="-"/>
            </a:pPr>
            <a:r>
              <a:rPr lang="fr-FR" sz="24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la situation initiale (donnée du problème), </a:t>
            </a:r>
            <a:endParaRPr lang="fr-CH" sz="24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entury Gothic" panose="020B0502020202020204" pitchFamily="34" charset="0"/>
              <a:buChar char="-"/>
            </a:pPr>
            <a:r>
              <a:rPr lang="fr-FR" sz="24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l’énigme (la question), </a:t>
            </a:r>
            <a:endParaRPr lang="fr-CH" sz="24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entury Gothic" panose="020B0502020202020204" pitchFamily="34" charset="0"/>
              <a:buChar char="-"/>
            </a:pPr>
            <a:r>
              <a:rPr lang="fr-FR" sz="24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le déroulement de l’action (les étapes à réaliser) </a:t>
            </a:r>
            <a:endParaRPr lang="fr-CH" sz="24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Century Gothic" panose="020B0502020202020204" pitchFamily="34" charset="0"/>
              <a:buChar char="-"/>
            </a:pPr>
            <a:r>
              <a:rPr lang="fr-FR" sz="24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la résolution</a:t>
            </a:r>
            <a:r>
              <a:rPr lang="fr-CH" sz="24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 (fin de l’histoire). </a:t>
            </a:r>
            <a:endParaRPr lang="fr-CH" sz="24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703530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ED2768-BC0A-4175-2B1B-82948EF33700}"/>
              </a:ext>
            </a:extLst>
          </p:cNvPr>
          <p:cNvSpPr>
            <a:spLocks noGrp="1"/>
          </p:cNvSpPr>
          <p:nvPr>
            <p:ph type="title"/>
          </p:nvPr>
        </p:nvSpPr>
        <p:spPr/>
        <p:txBody>
          <a:bodyPr>
            <a:normAutofit/>
          </a:bodyPr>
          <a:lstStyle/>
          <a:p>
            <a:r>
              <a:rPr lang="fr-FR" sz="2800" dirty="0">
                <a:solidFill>
                  <a:schemeClr val="tx1">
                    <a:lumMod val="95000"/>
                    <a:lumOff val="5000"/>
                  </a:schemeClr>
                </a:solidFill>
                <a:latin typeface="Century Gothic" panose="020B0502020202020204" pitchFamily="34" charset="0"/>
              </a:rPr>
              <a:t>Des problèmes à créer, à mimer, à mettre en scène </a:t>
            </a:r>
          </a:p>
        </p:txBody>
      </p:sp>
      <p:sp>
        <p:nvSpPr>
          <p:cNvPr id="3" name="ZoneTexte 2">
            <a:extLst>
              <a:ext uri="{FF2B5EF4-FFF2-40B4-BE49-F238E27FC236}">
                <a16:creationId xmlns:a16="http://schemas.microsoft.com/office/drawing/2014/main" id="{18801A29-B313-4913-ED91-6A3097C75454}"/>
              </a:ext>
            </a:extLst>
          </p:cNvPr>
          <p:cNvSpPr txBox="1"/>
          <p:nvPr/>
        </p:nvSpPr>
        <p:spPr>
          <a:xfrm>
            <a:off x="3824134" y="792938"/>
            <a:ext cx="6824546" cy="5262979"/>
          </a:xfrm>
          <a:prstGeom prst="rect">
            <a:avLst/>
          </a:prstGeom>
          <a:noFill/>
        </p:spPr>
        <p:txBody>
          <a:bodyPr wrap="square" rtlCol="0">
            <a:spAutoFit/>
          </a:bodyPr>
          <a:lstStyle/>
          <a:p>
            <a:r>
              <a:rPr lang="fr-FR" sz="2800" dirty="0">
                <a:solidFill>
                  <a:schemeClr val="tx1">
                    <a:lumMod val="95000"/>
                    <a:lumOff val="5000"/>
                  </a:schemeClr>
                </a:solidFill>
                <a:latin typeface="Century Gothic" panose="020B0502020202020204" pitchFamily="34" charset="0"/>
              </a:rPr>
              <a:t>Comme l’énoncé du problème ressemble à une histoire :</a:t>
            </a:r>
          </a:p>
          <a:p>
            <a:r>
              <a:rPr lang="fr-FR" sz="2800" dirty="0">
                <a:solidFill>
                  <a:schemeClr val="tx1">
                    <a:lumMod val="95000"/>
                    <a:lumOff val="5000"/>
                  </a:schemeClr>
                </a:solidFill>
                <a:latin typeface="Century Gothic" panose="020B0502020202020204" pitchFamily="34" charset="0"/>
              </a:rPr>
              <a:t>-je peux créer mon propre énoncé de problème en imaginant une situation problème</a:t>
            </a:r>
          </a:p>
          <a:p>
            <a:r>
              <a:rPr lang="fr-FR" sz="2800" dirty="0">
                <a:solidFill>
                  <a:schemeClr val="tx1">
                    <a:lumMod val="95000"/>
                    <a:lumOff val="5000"/>
                  </a:schemeClr>
                </a:solidFill>
                <a:latin typeface="Century Gothic" panose="020B0502020202020204" pitchFamily="34" charset="0"/>
              </a:rPr>
              <a:t>-je peux mimer un énoncé en jouant la scène du problème</a:t>
            </a:r>
          </a:p>
          <a:p>
            <a:r>
              <a:rPr lang="fr-FR" sz="2800" dirty="0">
                <a:solidFill>
                  <a:schemeClr val="tx1">
                    <a:lumMod val="95000"/>
                    <a:lumOff val="5000"/>
                  </a:schemeClr>
                </a:solidFill>
                <a:latin typeface="Century Gothic" panose="020B0502020202020204" pitchFamily="34" charset="0"/>
              </a:rPr>
              <a:t>-je peux créer mon petit film mental comme une histoire que l’on met en film (les films d’</a:t>
            </a:r>
            <a:r>
              <a:rPr lang="fr-FR" sz="2800" i="1" dirty="0">
                <a:solidFill>
                  <a:schemeClr val="tx1">
                    <a:lumMod val="95000"/>
                    <a:lumOff val="5000"/>
                  </a:schemeClr>
                </a:solidFill>
                <a:latin typeface="Century Gothic" panose="020B0502020202020204" pitchFamily="34" charset="0"/>
              </a:rPr>
              <a:t>Harry Potter </a:t>
            </a:r>
            <a:r>
              <a:rPr lang="fr-FR" sz="2800" dirty="0">
                <a:solidFill>
                  <a:schemeClr val="tx1">
                    <a:lumMod val="95000"/>
                    <a:lumOff val="5000"/>
                  </a:schemeClr>
                </a:solidFill>
                <a:latin typeface="Century Gothic" panose="020B0502020202020204" pitchFamily="34" charset="0"/>
              </a:rPr>
              <a:t>ont été créés à partir des livres d’</a:t>
            </a:r>
            <a:r>
              <a:rPr lang="fr-FR" sz="2800" i="1" dirty="0">
                <a:solidFill>
                  <a:schemeClr val="tx1">
                    <a:lumMod val="95000"/>
                    <a:lumOff val="5000"/>
                  </a:schemeClr>
                </a:solidFill>
                <a:latin typeface="Century Gothic" panose="020B0502020202020204" pitchFamily="34" charset="0"/>
              </a:rPr>
              <a:t>Harry Potter, </a:t>
            </a:r>
            <a:r>
              <a:rPr lang="fr-FR" sz="2800" dirty="0">
                <a:solidFill>
                  <a:schemeClr val="tx1">
                    <a:lumMod val="95000"/>
                    <a:lumOff val="5000"/>
                  </a:schemeClr>
                </a:solidFill>
                <a:latin typeface="Century Gothic" panose="020B0502020202020204" pitchFamily="34" charset="0"/>
              </a:rPr>
              <a:t>par exemple). </a:t>
            </a:r>
          </a:p>
        </p:txBody>
      </p:sp>
    </p:spTree>
    <p:extLst>
      <p:ext uri="{BB962C8B-B14F-4D97-AF65-F5344CB8AC3E}">
        <p14:creationId xmlns:p14="http://schemas.microsoft.com/office/powerpoint/2010/main" val="2648516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690878-D06B-FCA5-7485-50F5A5687FC8}"/>
              </a:ext>
            </a:extLst>
          </p:cNvPr>
          <p:cNvSpPr>
            <a:spLocks noGrp="1"/>
          </p:cNvSpPr>
          <p:nvPr>
            <p:ph type="title"/>
          </p:nvPr>
        </p:nvSpPr>
        <p:spPr>
          <a:xfrm>
            <a:off x="152559" y="1128408"/>
            <a:ext cx="2947482" cy="4601183"/>
          </a:xfrm>
        </p:spPr>
        <p:txBody>
          <a:bodyPr>
            <a:normAutofit/>
          </a:bodyPr>
          <a:lstStyle/>
          <a:p>
            <a:r>
              <a:rPr lang="fr-FR" sz="2000" dirty="0">
                <a:solidFill>
                  <a:schemeClr val="tx1">
                    <a:lumMod val="95000"/>
                    <a:lumOff val="5000"/>
                  </a:schemeClr>
                </a:solidFill>
                <a:latin typeface="Century Gothic" panose="020B0502020202020204" pitchFamily="34" charset="0"/>
              </a:rPr>
              <a:t>Émile et Jules arrivent à la fête d’anniversaire de Louisa. Il y a déjà Louisa et 15 personnes dans la salle. Louisa a invité 24 personnes en tout. Combien  d’invités devraient encore arrivés après Émile et Jules ?</a:t>
            </a:r>
          </a:p>
        </p:txBody>
      </p:sp>
      <p:sp>
        <p:nvSpPr>
          <p:cNvPr id="5" name="Bulle ronde 4">
            <a:extLst>
              <a:ext uri="{FF2B5EF4-FFF2-40B4-BE49-F238E27FC236}">
                <a16:creationId xmlns:a16="http://schemas.microsoft.com/office/drawing/2014/main" id="{665B40CB-AA79-6FDD-D84A-E1F39F7B425C}"/>
              </a:ext>
            </a:extLst>
          </p:cNvPr>
          <p:cNvSpPr/>
          <p:nvPr/>
        </p:nvSpPr>
        <p:spPr>
          <a:xfrm>
            <a:off x="5865187" y="706244"/>
            <a:ext cx="5239657" cy="219165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95000"/>
                    <a:lumOff val="5000"/>
                  </a:schemeClr>
                </a:solidFill>
                <a:latin typeface="Century Gothic" panose="020B0502020202020204" pitchFamily="34" charset="0"/>
              </a:rPr>
              <a:t>Pouvez-vous mimer la situation problème ?</a:t>
            </a:r>
          </a:p>
        </p:txBody>
      </p:sp>
      <p:sp>
        <p:nvSpPr>
          <p:cNvPr id="7" name="Bulle ronde 6">
            <a:extLst>
              <a:ext uri="{FF2B5EF4-FFF2-40B4-BE49-F238E27FC236}">
                <a16:creationId xmlns:a16="http://schemas.microsoft.com/office/drawing/2014/main" id="{ED2C2A54-BA3C-6F3E-5252-CDDDB874BF88}"/>
              </a:ext>
            </a:extLst>
          </p:cNvPr>
          <p:cNvSpPr/>
          <p:nvPr/>
        </p:nvSpPr>
        <p:spPr>
          <a:xfrm>
            <a:off x="4705460" y="3537934"/>
            <a:ext cx="5239657" cy="219165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95000"/>
                    <a:lumOff val="5000"/>
                  </a:schemeClr>
                </a:solidFill>
                <a:latin typeface="Century Gothic" panose="020B0502020202020204" pitchFamily="34" charset="0"/>
              </a:rPr>
              <a:t>Pouvez-vous créer votre petit film mental ?</a:t>
            </a:r>
          </a:p>
        </p:txBody>
      </p:sp>
    </p:spTree>
    <p:extLst>
      <p:ext uri="{BB962C8B-B14F-4D97-AF65-F5344CB8AC3E}">
        <p14:creationId xmlns:p14="http://schemas.microsoft.com/office/powerpoint/2010/main" val="1083510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69B296-6103-E0D1-937A-F1BC720DDC8B}"/>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Différents types de problèmes </a:t>
            </a:r>
          </a:p>
        </p:txBody>
      </p:sp>
      <p:sp>
        <p:nvSpPr>
          <p:cNvPr id="3" name="ZoneTexte 2">
            <a:extLst>
              <a:ext uri="{FF2B5EF4-FFF2-40B4-BE49-F238E27FC236}">
                <a16:creationId xmlns:a16="http://schemas.microsoft.com/office/drawing/2014/main" id="{F2C1D375-9377-0CBC-6F7A-69B909A28273}"/>
              </a:ext>
            </a:extLst>
          </p:cNvPr>
          <p:cNvSpPr txBox="1"/>
          <p:nvPr/>
        </p:nvSpPr>
        <p:spPr>
          <a:xfrm>
            <a:off x="3647842" y="1274564"/>
            <a:ext cx="7770727" cy="3816429"/>
          </a:xfrm>
          <a:prstGeom prst="rect">
            <a:avLst/>
          </a:prstGeom>
          <a:noFill/>
        </p:spPr>
        <p:txBody>
          <a:bodyPr wrap="square" rtlCol="0">
            <a:spAutoFit/>
          </a:bodyPr>
          <a:lstStyle/>
          <a:p>
            <a:r>
              <a:rPr lang="fr-FR" sz="3200" dirty="0">
                <a:solidFill>
                  <a:schemeClr val="tx1">
                    <a:lumMod val="95000"/>
                    <a:lumOff val="5000"/>
                  </a:schemeClr>
                </a:solidFill>
                <a:latin typeface="Century Gothic" panose="020B0502020202020204" pitchFamily="34" charset="0"/>
              </a:rPr>
              <a:t>Les problèmes mathématiques sont présentés sous différentes formes et différents contenus.</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Pourrais-tu trouver les différences principales entre les problèmes suivants…</a:t>
            </a:r>
          </a:p>
          <a:p>
            <a:endParaRPr lang="fr-FR" dirty="0"/>
          </a:p>
        </p:txBody>
      </p:sp>
    </p:spTree>
    <p:extLst>
      <p:ext uri="{BB962C8B-B14F-4D97-AF65-F5344CB8AC3E}">
        <p14:creationId xmlns:p14="http://schemas.microsoft.com/office/powerpoint/2010/main" val="1718749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014A54A-9BB9-B40A-7F4C-F50895977424}"/>
              </a:ext>
            </a:extLst>
          </p:cNvPr>
          <p:cNvSpPr txBox="1"/>
          <p:nvPr/>
        </p:nvSpPr>
        <p:spPr>
          <a:xfrm>
            <a:off x="88094" y="822506"/>
            <a:ext cx="12402754" cy="1231106"/>
          </a:xfrm>
          <a:prstGeom prst="rect">
            <a:avLst/>
          </a:prstGeom>
          <a:noFill/>
        </p:spPr>
        <p:txBody>
          <a:bodyPr wrap="none" rtlCol="0">
            <a:spAutoFit/>
          </a:bodyPr>
          <a:lstStyle/>
          <a:p>
            <a:r>
              <a:rPr lang="fr-FR" sz="2800" dirty="0">
                <a:solidFill>
                  <a:schemeClr val="accent1">
                    <a:lumMod val="75000"/>
                  </a:schemeClr>
                </a:solidFill>
                <a:latin typeface="Century Gothic" panose="020B0502020202020204" pitchFamily="34" charset="0"/>
              </a:rPr>
              <a:t>1) Arthur et Émilie ont acheté 34 bonbons pour l’anniversaire de Jules. </a:t>
            </a:r>
          </a:p>
          <a:p>
            <a:r>
              <a:rPr lang="fr-FR" sz="2800" dirty="0">
                <a:solidFill>
                  <a:schemeClr val="accent1">
                    <a:lumMod val="75000"/>
                  </a:schemeClr>
                </a:solidFill>
                <a:latin typeface="Century Gothic" panose="020B0502020202020204" pitchFamily="34" charset="0"/>
              </a:rPr>
              <a:t>Émilie en a acheté 15. Combien Arthur a-t-il acheté de bonbons ?</a:t>
            </a:r>
          </a:p>
          <a:p>
            <a:endParaRPr lang="fr-FR" dirty="0"/>
          </a:p>
        </p:txBody>
      </p:sp>
      <p:sp>
        <p:nvSpPr>
          <p:cNvPr id="3" name="ZoneTexte 2">
            <a:extLst>
              <a:ext uri="{FF2B5EF4-FFF2-40B4-BE49-F238E27FC236}">
                <a16:creationId xmlns:a16="http://schemas.microsoft.com/office/drawing/2014/main" id="{D9F0B0C1-B25A-B352-B661-91899CBED485}"/>
              </a:ext>
            </a:extLst>
          </p:cNvPr>
          <p:cNvSpPr txBox="1"/>
          <p:nvPr/>
        </p:nvSpPr>
        <p:spPr>
          <a:xfrm>
            <a:off x="169157" y="3059668"/>
            <a:ext cx="12022843" cy="738664"/>
          </a:xfrm>
          <a:prstGeom prst="rect">
            <a:avLst/>
          </a:prstGeom>
          <a:noFill/>
        </p:spPr>
        <p:txBody>
          <a:bodyPr wrap="none" rtlCol="0">
            <a:spAutoFit/>
          </a:bodyPr>
          <a:lstStyle/>
          <a:p>
            <a:r>
              <a:rPr lang="fr-FR" sz="2400" b="1" dirty="0">
                <a:solidFill>
                  <a:srgbClr val="7030A0"/>
                </a:solidFill>
                <a:latin typeface="APPLE CHANCERY" panose="03020702040506060504" pitchFamily="66" charset="-79"/>
                <a:cs typeface="APPLE CHANCERY" panose="03020702040506060504" pitchFamily="66" charset="-79"/>
              </a:rPr>
              <a:t>2) Quel âge a Léna, sachant qu’elle a deux ans de moins que son frère Sacha qui a 13 ans ?</a:t>
            </a:r>
          </a:p>
          <a:p>
            <a:endParaRPr lang="fr-FR" dirty="0"/>
          </a:p>
        </p:txBody>
      </p:sp>
      <p:sp>
        <p:nvSpPr>
          <p:cNvPr id="4" name="ZoneTexte 3">
            <a:extLst>
              <a:ext uri="{FF2B5EF4-FFF2-40B4-BE49-F238E27FC236}">
                <a16:creationId xmlns:a16="http://schemas.microsoft.com/office/drawing/2014/main" id="{D02D29F0-87AF-2EA7-5244-8E145AFD00DC}"/>
              </a:ext>
            </a:extLst>
          </p:cNvPr>
          <p:cNvSpPr txBox="1"/>
          <p:nvPr/>
        </p:nvSpPr>
        <p:spPr>
          <a:xfrm>
            <a:off x="4332016" y="4558166"/>
            <a:ext cx="4694664" cy="1477328"/>
          </a:xfrm>
          <a:prstGeom prst="rect">
            <a:avLst/>
          </a:prstGeom>
          <a:noFill/>
        </p:spPr>
        <p:txBody>
          <a:bodyPr wrap="square" rtlCol="0">
            <a:spAutoFit/>
          </a:bodyPr>
          <a:lstStyle/>
          <a:p>
            <a:r>
              <a:rPr lang="fr-FR" sz="2400" dirty="0"/>
              <a:t>3) Isabelle et Noé vont au cinéma. Ils s’achètent des pop-corn. </a:t>
            </a:r>
          </a:p>
          <a:p>
            <a:r>
              <a:rPr lang="fr-FR" sz="2400" dirty="0"/>
              <a:t>Combien devront-ils payer ?</a:t>
            </a:r>
          </a:p>
          <a:p>
            <a:endParaRPr lang="fr-FR" dirty="0"/>
          </a:p>
        </p:txBody>
      </p:sp>
    </p:spTree>
    <p:extLst>
      <p:ext uri="{BB962C8B-B14F-4D97-AF65-F5344CB8AC3E}">
        <p14:creationId xmlns:p14="http://schemas.microsoft.com/office/powerpoint/2010/main" val="933693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4D86994B-F28B-CCA7-DC9D-E12599256FEE}"/>
              </a:ext>
            </a:extLst>
          </p:cNvPr>
          <p:cNvSpPr txBox="1"/>
          <p:nvPr/>
        </p:nvSpPr>
        <p:spPr>
          <a:xfrm>
            <a:off x="526715" y="871591"/>
            <a:ext cx="6099716" cy="3785652"/>
          </a:xfrm>
          <a:prstGeom prst="rect">
            <a:avLst/>
          </a:prstGeom>
          <a:noFill/>
        </p:spPr>
        <p:txBody>
          <a:bodyPr wrap="square">
            <a:spAutoFit/>
          </a:bodyPr>
          <a:lstStyle/>
          <a:p>
            <a:r>
              <a:rPr lang="fr-FR" sz="2400" b="1" dirty="0">
                <a:solidFill>
                  <a:schemeClr val="accent3">
                    <a:lumMod val="75000"/>
                  </a:schemeClr>
                </a:solidFill>
              </a:rPr>
              <a:t>4) Bernard a une voiture de course dont il est très fier. Il l’a achetée en 2012, lorsqu’il a réussi à économiser la somme nécessaire. Cette voiture lui a coûté 24’000 frs. Bernard aimerait maintenant s’acheter une moto mais il doit économiser 8’000 frs. </a:t>
            </a:r>
          </a:p>
          <a:p>
            <a:r>
              <a:rPr lang="fr-FR" sz="2400" b="1" dirty="0">
                <a:solidFill>
                  <a:schemeClr val="accent3">
                    <a:lumMod val="75000"/>
                  </a:schemeClr>
                </a:solidFill>
              </a:rPr>
              <a:t>Sachant qu’il arrive à garder 400 frs par mois pour l’achat de sa moto et qu’il a déjà économisé 3’200 frs,  dans combien de mois Bernard pourra-t-il s’acheter sa moto ?</a:t>
            </a:r>
          </a:p>
        </p:txBody>
      </p:sp>
      <p:sp>
        <p:nvSpPr>
          <p:cNvPr id="12" name="ZoneTexte 11">
            <a:extLst>
              <a:ext uri="{FF2B5EF4-FFF2-40B4-BE49-F238E27FC236}">
                <a16:creationId xmlns:a16="http://schemas.microsoft.com/office/drawing/2014/main" id="{E8DDA061-1056-1452-C424-3F00B18DE332}"/>
              </a:ext>
            </a:extLst>
          </p:cNvPr>
          <p:cNvSpPr txBox="1"/>
          <p:nvPr/>
        </p:nvSpPr>
        <p:spPr>
          <a:xfrm>
            <a:off x="7372645" y="893989"/>
            <a:ext cx="4103355" cy="1938992"/>
          </a:xfrm>
          <a:prstGeom prst="rect">
            <a:avLst/>
          </a:prstGeom>
          <a:noFill/>
        </p:spPr>
        <p:txBody>
          <a:bodyPr wrap="square">
            <a:spAutoFit/>
          </a:bodyPr>
          <a:lstStyle/>
          <a:p>
            <a:r>
              <a:rPr lang="fr-FR" sz="2400" dirty="0">
                <a:solidFill>
                  <a:schemeClr val="accent1">
                    <a:lumMod val="50000"/>
                  </a:schemeClr>
                </a:solidFill>
                <a:latin typeface="Arial" panose="020B0604020202020204" pitchFamily="34" charset="0"/>
                <a:cs typeface="Arial" panose="020B0604020202020204" pitchFamily="34" charset="0"/>
              </a:rPr>
              <a:t>5) Mon lapin Bouboule a mal aux dents. Je l’emmène chez le vétérinaire Jean. Combien me coûtera cette consultation vétérinaire ?</a:t>
            </a:r>
          </a:p>
        </p:txBody>
      </p:sp>
      <p:graphicFrame>
        <p:nvGraphicFramePr>
          <p:cNvPr id="13" name="Tableau 12">
            <a:extLst>
              <a:ext uri="{FF2B5EF4-FFF2-40B4-BE49-F238E27FC236}">
                <a16:creationId xmlns:a16="http://schemas.microsoft.com/office/drawing/2014/main" id="{C7C2A856-7337-79A7-DB6E-E2B5569E657E}"/>
              </a:ext>
            </a:extLst>
          </p:cNvPr>
          <p:cNvGraphicFramePr>
            <a:graphicFrameLocks noGrp="1"/>
          </p:cNvGraphicFramePr>
          <p:nvPr>
            <p:extLst>
              <p:ext uri="{D42A27DB-BD31-4B8C-83A1-F6EECF244321}">
                <p14:modId xmlns:p14="http://schemas.microsoft.com/office/powerpoint/2010/main" val="1843836644"/>
              </p:ext>
            </p:extLst>
          </p:nvPr>
        </p:nvGraphicFramePr>
        <p:xfrm>
          <a:off x="7526769" y="2934599"/>
          <a:ext cx="3383628" cy="2927793"/>
        </p:xfrm>
        <a:graphic>
          <a:graphicData uri="http://schemas.openxmlformats.org/drawingml/2006/table">
            <a:tbl>
              <a:tblPr firstRow="1" bandRow="1">
                <a:tableStyleId>{5C22544A-7EE6-4342-B048-85BDC9FD1C3A}</a:tableStyleId>
              </a:tblPr>
              <a:tblGrid>
                <a:gridCol w="1691814">
                  <a:extLst>
                    <a:ext uri="{9D8B030D-6E8A-4147-A177-3AD203B41FA5}">
                      <a16:colId xmlns:a16="http://schemas.microsoft.com/office/drawing/2014/main" val="807911392"/>
                    </a:ext>
                  </a:extLst>
                </a:gridCol>
                <a:gridCol w="1691814">
                  <a:extLst>
                    <a:ext uri="{9D8B030D-6E8A-4147-A177-3AD203B41FA5}">
                      <a16:colId xmlns:a16="http://schemas.microsoft.com/office/drawing/2014/main" val="3184227258"/>
                    </a:ext>
                  </a:extLst>
                </a:gridCol>
              </a:tblGrid>
              <a:tr h="293018">
                <a:tc>
                  <a:txBody>
                    <a:bodyPr/>
                    <a:lstStyle/>
                    <a:p>
                      <a:r>
                        <a:rPr lang="fr-FR" sz="1200" dirty="0"/>
                        <a:t>Consultations vétérinaires</a:t>
                      </a:r>
                    </a:p>
                  </a:txBody>
                  <a:tcPr/>
                </a:tc>
                <a:tc>
                  <a:txBody>
                    <a:bodyPr/>
                    <a:lstStyle/>
                    <a:p>
                      <a:r>
                        <a:rPr lang="fr-FR" sz="1200" dirty="0"/>
                        <a:t>Tarifs 2023</a:t>
                      </a:r>
                    </a:p>
                  </a:txBody>
                  <a:tcPr/>
                </a:tc>
                <a:extLst>
                  <a:ext uri="{0D108BD9-81ED-4DB2-BD59-A6C34878D82A}">
                    <a16:rowId xmlns:a16="http://schemas.microsoft.com/office/drawing/2014/main" val="2999207745"/>
                  </a:ext>
                </a:extLst>
              </a:tr>
              <a:tr h="265979">
                <a:tc>
                  <a:txBody>
                    <a:bodyPr/>
                    <a:lstStyle/>
                    <a:p>
                      <a:r>
                        <a:rPr lang="fr-FR" sz="1200" dirty="0"/>
                        <a:t>Vaccin</a:t>
                      </a:r>
                    </a:p>
                  </a:txBody>
                  <a:tcPr/>
                </a:tc>
                <a:tc>
                  <a:txBody>
                    <a:bodyPr/>
                    <a:lstStyle/>
                    <a:p>
                      <a:r>
                        <a:rPr lang="fr-FR" sz="1200" dirty="0"/>
                        <a:t>36 frs</a:t>
                      </a:r>
                    </a:p>
                  </a:txBody>
                  <a:tcPr/>
                </a:tc>
                <a:extLst>
                  <a:ext uri="{0D108BD9-81ED-4DB2-BD59-A6C34878D82A}">
                    <a16:rowId xmlns:a16="http://schemas.microsoft.com/office/drawing/2014/main" val="1727776499"/>
                  </a:ext>
                </a:extLst>
              </a:tr>
              <a:tr h="329364">
                <a:tc>
                  <a:txBody>
                    <a:bodyPr/>
                    <a:lstStyle/>
                    <a:p>
                      <a:r>
                        <a:rPr lang="fr-FR" sz="1200" dirty="0"/>
                        <a:t>Contrôle annuel</a:t>
                      </a:r>
                    </a:p>
                  </a:txBody>
                  <a:tcPr/>
                </a:tc>
                <a:tc>
                  <a:txBody>
                    <a:bodyPr/>
                    <a:lstStyle/>
                    <a:p>
                      <a:r>
                        <a:rPr lang="fr-FR" sz="1200" dirty="0"/>
                        <a:t>86 frs</a:t>
                      </a:r>
                    </a:p>
                  </a:txBody>
                  <a:tcPr/>
                </a:tc>
                <a:extLst>
                  <a:ext uri="{0D108BD9-81ED-4DB2-BD59-A6C34878D82A}">
                    <a16:rowId xmlns:a16="http://schemas.microsoft.com/office/drawing/2014/main" val="246241994"/>
                  </a:ext>
                </a:extLst>
              </a:tr>
              <a:tr h="465463">
                <a:tc>
                  <a:txBody>
                    <a:bodyPr/>
                    <a:lstStyle/>
                    <a:p>
                      <a:r>
                        <a:rPr lang="fr-FR" sz="1200" dirty="0"/>
                        <a:t>Opération de la hanche</a:t>
                      </a:r>
                    </a:p>
                  </a:txBody>
                  <a:tcPr/>
                </a:tc>
                <a:tc>
                  <a:txBody>
                    <a:bodyPr/>
                    <a:lstStyle/>
                    <a:p>
                      <a:r>
                        <a:rPr lang="fr-FR" sz="1200" dirty="0"/>
                        <a:t>1’566 frs</a:t>
                      </a:r>
                    </a:p>
                  </a:txBody>
                  <a:tcPr/>
                </a:tc>
                <a:extLst>
                  <a:ext uri="{0D108BD9-81ED-4DB2-BD59-A6C34878D82A}">
                    <a16:rowId xmlns:a16="http://schemas.microsoft.com/office/drawing/2014/main" val="3930569478"/>
                  </a:ext>
                </a:extLst>
              </a:tr>
              <a:tr h="465463">
                <a:tc>
                  <a:txBody>
                    <a:bodyPr/>
                    <a:lstStyle/>
                    <a:p>
                      <a:r>
                        <a:rPr lang="fr-FR" sz="1200" dirty="0"/>
                        <a:t>Opération du genou</a:t>
                      </a:r>
                    </a:p>
                  </a:txBody>
                  <a:tcPr/>
                </a:tc>
                <a:tc>
                  <a:txBody>
                    <a:bodyPr/>
                    <a:lstStyle/>
                    <a:p>
                      <a:r>
                        <a:rPr lang="fr-FR" sz="1200" dirty="0"/>
                        <a:t>978 frs</a:t>
                      </a:r>
                    </a:p>
                  </a:txBody>
                  <a:tcPr/>
                </a:tc>
                <a:extLst>
                  <a:ext uri="{0D108BD9-81ED-4DB2-BD59-A6C34878D82A}">
                    <a16:rowId xmlns:a16="http://schemas.microsoft.com/office/drawing/2014/main" val="2969892311"/>
                  </a:ext>
                </a:extLst>
              </a:tr>
              <a:tr h="470520">
                <a:tc>
                  <a:txBody>
                    <a:bodyPr/>
                    <a:lstStyle/>
                    <a:p>
                      <a:r>
                        <a:rPr lang="fr-FR" sz="1200" dirty="0"/>
                        <a:t>Soin dentaire grands animaux</a:t>
                      </a:r>
                    </a:p>
                  </a:txBody>
                  <a:tcPr/>
                </a:tc>
                <a:tc>
                  <a:txBody>
                    <a:bodyPr/>
                    <a:lstStyle/>
                    <a:p>
                      <a:r>
                        <a:rPr lang="fr-FR" sz="1200" dirty="0"/>
                        <a:t>380 frs</a:t>
                      </a:r>
                    </a:p>
                  </a:txBody>
                  <a:tcPr/>
                </a:tc>
                <a:extLst>
                  <a:ext uri="{0D108BD9-81ED-4DB2-BD59-A6C34878D82A}">
                    <a16:rowId xmlns:a16="http://schemas.microsoft.com/office/drawing/2014/main" val="3810863903"/>
                  </a:ext>
                </a:extLst>
              </a:tr>
              <a:tr h="465463">
                <a:tc>
                  <a:txBody>
                    <a:bodyPr/>
                    <a:lstStyle/>
                    <a:p>
                      <a:r>
                        <a:rPr lang="fr-FR" sz="1200" dirty="0"/>
                        <a:t>Soin dentaire petits animaux</a:t>
                      </a:r>
                    </a:p>
                  </a:txBody>
                  <a:tcPr/>
                </a:tc>
                <a:tc>
                  <a:txBody>
                    <a:bodyPr/>
                    <a:lstStyle/>
                    <a:p>
                      <a:r>
                        <a:rPr lang="fr-FR" sz="1200" dirty="0"/>
                        <a:t>45 frs</a:t>
                      </a:r>
                    </a:p>
                  </a:txBody>
                  <a:tcPr/>
                </a:tc>
                <a:extLst>
                  <a:ext uri="{0D108BD9-81ED-4DB2-BD59-A6C34878D82A}">
                    <a16:rowId xmlns:a16="http://schemas.microsoft.com/office/drawing/2014/main" val="1591393309"/>
                  </a:ext>
                </a:extLst>
              </a:tr>
            </a:tbl>
          </a:graphicData>
        </a:graphic>
      </p:graphicFrame>
    </p:spTree>
    <p:extLst>
      <p:ext uri="{BB962C8B-B14F-4D97-AF65-F5344CB8AC3E}">
        <p14:creationId xmlns:p14="http://schemas.microsoft.com/office/powerpoint/2010/main" val="4059938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3E03088-00AD-37B2-9C85-D55F31B61CFF}"/>
              </a:ext>
            </a:extLst>
          </p:cNvPr>
          <p:cNvSpPr txBox="1"/>
          <p:nvPr/>
        </p:nvSpPr>
        <p:spPr>
          <a:xfrm>
            <a:off x="295242" y="809372"/>
            <a:ext cx="7949612" cy="461665"/>
          </a:xfrm>
          <a:prstGeom prst="rect">
            <a:avLst/>
          </a:prstGeom>
          <a:noFill/>
        </p:spPr>
        <p:txBody>
          <a:bodyPr wrap="none" rtlCol="0">
            <a:spAutoFit/>
          </a:bodyPr>
          <a:lstStyle/>
          <a:p>
            <a:r>
              <a:rPr lang="fr-FR" sz="2400" dirty="0">
                <a:solidFill>
                  <a:schemeClr val="tx1">
                    <a:lumMod val="95000"/>
                    <a:lumOff val="5000"/>
                  </a:schemeClr>
                </a:solidFill>
                <a:latin typeface="Century Gothic" panose="020B0502020202020204" pitchFamily="34" charset="0"/>
              </a:rPr>
              <a:t>Problème 1 : la question est posée à la fin du texte.  </a:t>
            </a:r>
          </a:p>
        </p:txBody>
      </p:sp>
      <p:sp>
        <p:nvSpPr>
          <p:cNvPr id="3" name="ZoneTexte 2">
            <a:extLst>
              <a:ext uri="{FF2B5EF4-FFF2-40B4-BE49-F238E27FC236}">
                <a16:creationId xmlns:a16="http://schemas.microsoft.com/office/drawing/2014/main" id="{D74FC90E-C83A-D755-9577-CBD1A696C53C}"/>
              </a:ext>
            </a:extLst>
          </p:cNvPr>
          <p:cNvSpPr txBox="1"/>
          <p:nvPr/>
        </p:nvSpPr>
        <p:spPr>
          <a:xfrm>
            <a:off x="295242" y="1520655"/>
            <a:ext cx="11333552" cy="461665"/>
          </a:xfrm>
          <a:prstGeom prst="rect">
            <a:avLst/>
          </a:prstGeom>
          <a:noFill/>
        </p:spPr>
        <p:txBody>
          <a:bodyPr wrap="none" rtlCol="0">
            <a:spAutoFit/>
          </a:bodyPr>
          <a:lstStyle/>
          <a:p>
            <a:r>
              <a:rPr lang="fr-FR" sz="2400" dirty="0">
                <a:solidFill>
                  <a:schemeClr val="tx1">
                    <a:lumMod val="95000"/>
                    <a:lumOff val="5000"/>
                  </a:schemeClr>
                </a:solidFill>
                <a:latin typeface="Century Gothic" panose="020B0502020202020204" pitchFamily="34" charset="0"/>
              </a:rPr>
              <a:t>Problème 2 : la question est posée au début. Le chiffre 2 est écrit en lettres.</a:t>
            </a:r>
          </a:p>
        </p:txBody>
      </p:sp>
      <p:sp>
        <p:nvSpPr>
          <p:cNvPr id="4" name="ZoneTexte 3">
            <a:extLst>
              <a:ext uri="{FF2B5EF4-FFF2-40B4-BE49-F238E27FC236}">
                <a16:creationId xmlns:a16="http://schemas.microsoft.com/office/drawing/2014/main" id="{CC17CC67-0697-AA35-470A-C2CE57D5D622}"/>
              </a:ext>
            </a:extLst>
          </p:cNvPr>
          <p:cNvSpPr txBox="1"/>
          <p:nvPr/>
        </p:nvSpPr>
        <p:spPr>
          <a:xfrm>
            <a:off x="295242" y="2232268"/>
            <a:ext cx="10288394" cy="830997"/>
          </a:xfrm>
          <a:prstGeom prst="rect">
            <a:avLst/>
          </a:prstGeom>
          <a:noFill/>
        </p:spPr>
        <p:txBody>
          <a:bodyPr wrap="square" rtlCol="0">
            <a:spAutoFit/>
          </a:bodyPr>
          <a:lstStyle/>
          <a:p>
            <a:r>
              <a:rPr lang="fr-FR" sz="2400" dirty="0">
                <a:solidFill>
                  <a:schemeClr val="tx1">
                    <a:lumMod val="95000"/>
                    <a:lumOff val="5000"/>
                  </a:schemeClr>
                </a:solidFill>
                <a:latin typeface="Century Gothic" panose="020B0502020202020204" pitchFamily="34" charset="0"/>
              </a:rPr>
              <a:t>Problème 3 :  ce problème est impossible à résoudre car il n’y a pas les informations nécessaires.</a:t>
            </a:r>
          </a:p>
        </p:txBody>
      </p:sp>
      <p:sp>
        <p:nvSpPr>
          <p:cNvPr id="5" name="ZoneTexte 4">
            <a:extLst>
              <a:ext uri="{FF2B5EF4-FFF2-40B4-BE49-F238E27FC236}">
                <a16:creationId xmlns:a16="http://schemas.microsoft.com/office/drawing/2014/main" id="{5FB63D81-099D-E133-437E-137A258971A9}"/>
              </a:ext>
            </a:extLst>
          </p:cNvPr>
          <p:cNvSpPr txBox="1"/>
          <p:nvPr/>
        </p:nvSpPr>
        <p:spPr>
          <a:xfrm>
            <a:off x="295242" y="3306908"/>
            <a:ext cx="11207512" cy="1938992"/>
          </a:xfrm>
          <a:prstGeom prst="rect">
            <a:avLst/>
          </a:prstGeom>
          <a:noFill/>
        </p:spPr>
        <p:txBody>
          <a:bodyPr wrap="square" rtlCol="0">
            <a:spAutoFit/>
          </a:bodyPr>
          <a:lstStyle/>
          <a:p>
            <a:r>
              <a:rPr lang="fr-FR" sz="2400" dirty="0">
                <a:solidFill>
                  <a:schemeClr val="tx1">
                    <a:lumMod val="95000"/>
                    <a:lumOff val="5000"/>
                  </a:schemeClr>
                </a:solidFill>
                <a:latin typeface="Century Gothic" panose="020B0502020202020204" pitchFamily="34" charset="0"/>
              </a:rPr>
              <a:t>Problème 4 :  il y a beaucoup d’informations dans cet énoncé. Il y a les informations utiles pour résoudre le problème et les informations inutiles. Je peux tracer les informations inutiles (2012 et 24’000). Il y a aussi beaucoup de mots de vocabulaire. Si je ne comprends pas certains mots, je pose la question à la maitresse ou regarde mes cartes-mémo.</a:t>
            </a:r>
          </a:p>
        </p:txBody>
      </p:sp>
      <p:sp>
        <p:nvSpPr>
          <p:cNvPr id="6" name="ZoneTexte 5">
            <a:extLst>
              <a:ext uri="{FF2B5EF4-FFF2-40B4-BE49-F238E27FC236}">
                <a16:creationId xmlns:a16="http://schemas.microsoft.com/office/drawing/2014/main" id="{54C87839-ED07-C94E-0810-E50355A2D46C}"/>
              </a:ext>
            </a:extLst>
          </p:cNvPr>
          <p:cNvSpPr txBox="1"/>
          <p:nvPr/>
        </p:nvSpPr>
        <p:spPr>
          <a:xfrm>
            <a:off x="295242" y="5414348"/>
            <a:ext cx="11207512" cy="1200329"/>
          </a:xfrm>
          <a:prstGeom prst="rect">
            <a:avLst/>
          </a:prstGeom>
          <a:noFill/>
        </p:spPr>
        <p:txBody>
          <a:bodyPr wrap="square" rtlCol="0">
            <a:spAutoFit/>
          </a:bodyPr>
          <a:lstStyle/>
          <a:p>
            <a:r>
              <a:rPr lang="fr-FR" sz="2400" dirty="0">
                <a:solidFill>
                  <a:schemeClr val="tx1">
                    <a:lumMod val="95000"/>
                    <a:lumOff val="5000"/>
                  </a:schemeClr>
                </a:solidFill>
                <a:latin typeface="Century Gothic" panose="020B0502020202020204" pitchFamily="34" charset="0"/>
              </a:rPr>
              <a:t>Problème 5: je dois savoir lire les informations dans le tableau pour répondre à la question.</a:t>
            </a:r>
          </a:p>
          <a:p>
            <a:r>
              <a:rPr lang="fr-FR" sz="2400" dirty="0">
                <a:solidFill>
                  <a:schemeClr val="tx1">
                    <a:lumMod val="95000"/>
                    <a:lumOff val="5000"/>
                  </a:schemeClr>
                </a:solidFill>
                <a:latin typeface="Century Gothic" panose="020B0502020202020204" pitchFamily="34" charset="0"/>
              </a:rPr>
              <a:t>Ce problème ne demande pas de faire de calculs.</a:t>
            </a:r>
          </a:p>
        </p:txBody>
      </p:sp>
    </p:spTree>
    <p:extLst>
      <p:ext uri="{BB962C8B-B14F-4D97-AF65-F5344CB8AC3E}">
        <p14:creationId xmlns:p14="http://schemas.microsoft.com/office/powerpoint/2010/main" val="107500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F5B4B3-23F9-24C7-DB6F-236D6EF7EBAB}"/>
              </a:ext>
            </a:extLst>
          </p:cNvPr>
          <p:cNvSpPr>
            <a:spLocks noGrp="1"/>
          </p:cNvSpPr>
          <p:nvPr>
            <p:ph type="title"/>
          </p:nvPr>
        </p:nvSpPr>
        <p:spPr>
          <a:xfrm>
            <a:off x="252918" y="1123837"/>
            <a:ext cx="3237414" cy="4601183"/>
          </a:xfrm>
        </p:spPr>
        <p:txBody>
          <a:bodyPr>
            <a:normAutofit/>
          </a:bodyPr>
          <a:lstStyle/>
          <a:p>
            <a:r>
              <a:rPr lang="fr-FR" sz="2800" dirty="0">
                <a:solidFill>
                  <a:schemeClr val="tx1">
                    <a:lumMod val="95000"/>
                    <a:lumOff val="5000"/>
                  </a:schemeClr>
                </a:solidFill>
                <a:latin typeface="Century Gothic" panose="020B0502020202020204" pitchFamily="34" charset="0"/>
              </a:rPr>
              <a:t>Alors, c’est quoi un problème mathématique ?</a:t>
            </a:r>
          </a:p>
        </p:txBody>
      </p:sp>
      <p:sp>
        <p:nvSpPr>
          <p:cNvPr id="3" name="ZoneTexte 2">
            <a:extLst>
              <a:ext uri="{FF2B5EF4-FFF2-40B4-BE49-F238E27FC236}">
                <a16:creationId xmlns:a16="http://schemas.microsoft.com/office/drawing/2014/main" id="{9FFF0359-AFDB-6127-F5EA-DB3850565801}"/>
              </a:ext>
            </a:extLst>
          </p:cNvPr>
          <p:cNvSpPr txBox="1"/>
          <p:nvPr/>
        </p:nvSpPr>
        <p:spPr>
          <a:xfrm>
            <a:off x="3490332" y="1806498"/>
            <a:ext cx="8238153" cy="2985433"/>
          </a:xfrm>
          <a:prstGeom prst="rect">
            <a:avLst/>
          </a:prstGeom>
          <a:noFill/>
        </p:spPr>
        <p:txBody>
          <a:bodyPr wrap="none" rtlCol="0">
            <a:spAutoFit/>
          </a:bodyPr>
          <a:lstStyle/>
          <a:p>
            <a:endParaRPr lang="fr-FR" sz="3200" b="1" dirty="0">
              <a:solidFill>
                <a:schemeClr val="tx1">
                  <a:lumMod val="95000"/>
                  <a:lumOff val="5000"/>
                </a:schemeClr>
              </a:solidFill>
            </a:endParaRPr>
          </a:p>
          <a:p>
            <a:pPr indent="228600" algn="just"/>
            <a:r>
              <a:rPr lang="fr-FR" sz="24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Un problème mathématique est une </a:t>
            </a:r>
          </a:p>
          <a:p>
            <a:pPr indent="228600" algn="just"/>
            <a:r>
              <a:rPr lang="fr-FR" sz="24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situation problématique décrite dans un énoncé </a:t>
            </a:r>
          </a:p>
          <a:p>
            <a:pPr indent="228600" algn="just"/>
            <a:r>
              <a:rPr lang="fr-FR" sz="24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qui pose une question.</a:t>
            </a:r>
          </a:p>
          <a:p>
            <a:pPr indent="228600" algn="just"/>
            <a:r>
              <a:rPr lang="fr-FR" sz="24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Cette question trouve sa réponse dans la réalisation </a:t>
            </a:r>
          </a:p>
          <a:p>
            <a:pPr indent="228600" algn="just"/>
            <a:r>
              <a:rPr lang="fr-FR" sz="2400" dirty="0">
                <a:solidFill>
                  <a:schemeClr val="tx1">
                    <a:lumMod val="95000"/>
                    <a:lumOff val="5000"/>
                  </a:schemeClr>
                </a:solidFill>
                <a:effectLst/>
                <a:latin typeface="Century Gothic" panose="020B0502020202020204" pitchFamily="34" charset="0"/>
                <a:ea typeface="Times New Roman" panose="02020603050405020304" pitchFamily="18" charset="0"/>
                <a:cs typeface="Times New Roman" panose="02020603050405020304" pitchFamily="18" charset="0"/>
              </a:rPr>
              <a:t>d’une ou plusieurs opérations.  </a:t>
            </a:r>
            <a:endParaRPr lang="fr-CH" sz="24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228600" algn="just"/>
            <a:r>
              <a:rPr lang="fr-FR" sz="1800" dirty="0">
                <a:solidFill>
                  <a:srgbClr val="595959"/>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fr-CH"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473191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re 1">
                <a:extLst>
                  <a:ext uri="{FF2B5EF4-FFF2-40B4-BE49-F238E27FC236}">
                    <a16:creationId xmlns:a16="http://schemas.microsoft.com/office/drawing/2014/main" id="{1D348BBC-C939-32AC-7EE3-556D43BF4ED5}"/>
                  </a:ext>
                </a:extLst>
              </p:cNvPr>
              <p:cNvSpPr>
                <a:spLocks noGrp="1"/>
              </p:cNvSpPr>
              <p:nvPr>
                <p:ph type="title"/>
              </p:nvPr>
            </p:nvSpPr>
            <p:spPr>
              <a:xfrm>
                <a:off x="252918" y="1123837"/>
                <a:ext cx="3226261" cy="4601183"/>
              </a:xfrm>
            </p:spPr>
            <p:txBody>
              <a:bodyPr/>
              <a:lstStyle/>
              <a:p>
                <a:r>
                  <a:rPr lang="fr-FR" dirty="0">
                    <a:solidFill>
                      <a:schemeClr val="tx1">
                        <a:lumMod val="95000"/>
                        <a:lumOff val="5000"/>
                      </a:schemeClr>
                    </a:solidFill>
                    <a:latin typeface="Century Gothic" panose="020B0502020202020204" pitchFamily="34" charset="0"/>
                  </a:rPr>
                  <a:t>Un problème </a:t>
                </a:r>
                <a14:m>
                  <m:oMath xmlns:m="http://schemas.openxmlformats.org/officeDocument/2006/math">
                    <m:r>
                      <a:rPr lang="fr-FR" i="1" smtClean="0">
                        <a:solidFill>
                          <a:schemeClr val="tx1">
                            <a:lumMod val="95000"/>
                            <a:lumOff val="5000"/>
                          </a:schemeClr>
                        </a:solidFill>
                        <a:latin typeface="Cambria Math" panose="02040503050406030204" pitchFamily="18" charset="0"/>
                        <a:ea typeface="Cambria Math" panose="02040503050406030204" pitchFamily="18" charset="0"/>
                      </a:rPr>
                      <m:t>≠</m:t>
                    </m:r>
                  </m:oMath>
                </a14:m>
                <a:br>
                  <a:rPr lang="fr-FR" dirty="0">
                    <a:solidFill>
                      <a:schemeClr val="tx1">
                        <a:lumMod val="95000"/>
                        <a:lumOff val="5000"/>
                      </a:schemeClr>
                    </a:solidFill>
                    <a:latin typeface="Century Gothic" panose="020B0502020202020204" pitchFamily="34" charset="0"/>
                  </a:rPr>
                </a:br>
                <a:r>
                  <a:rPr lang="fr-FR" dirty="0">
                    <a:solidFill>
                      <a:schemeClr val="tx1">
                        <a:lumMod val="95000"/>
                        <a:lumOff val="5000"/>
                      </a:schemeClr>
                    </a:solidFill>
                    <a:latin typeface="Century Gothic" panose="020B0502020202020204" pitchFamily="34" charset="0"/>
                  </a:rPr>
                  <a:t>un calcul</a:t>
                </a:r>
              </a:p>
            </p:txBody>
          </p:sp>
        </mc:Choice>
        <mc:Fallback xmlns="">
          <p:sp>
            <p:nvSpPr>
              <p:cNvPr id="2" name="Titre 1">
                <a:extLst>
                  <a:ext uri="{FF2B5EF4-FFF2-40B4-BE49-F238E27FC236}">
                    <a16:creationId xmlns:a16="http://schemas.microsoft.com/office/drawing/2014/main" id="{1D348BBC-C939-32AC-7EE3-556D43BF4ED5}"/>
                  </a:ext>
                </a:extLst>
              </p:cNvPr>
              <p:cNvSpPr>
                <a:spLocks noGrp="1" noRot="1" noChangeAspect="1" noMove="1" noResize="1" noEditPoints="1" noAdjustHandles="1" noChangeArrowheads="1" noChangeShapeType="1" noTextEdit="1"/>
              </p:cNvSpPr>
              <p:nvPr>
                <p:ph type="title"/>
              </p:nvPr>
            </p:nvSpPr>
            <p:spPr>
              <a:xfrm>
                <a:off x="252918" y="1123837"/>
                <a:ext cx="3226261" cy="4601183"/>
              </a:xfrm>
              <a:blipFill>
                <a:blip r:embed="rId2"/>
                <a:stretch>
                  <a:fillRect l="-5490" r="-1569"/>
                </a:stretch>
              </a:blipFill>
            </p:spPr>
            <p:txBody>
              <a:bodyPr/>
              <a:lstStyle/>
              <a:p>
                <a:r>
                  <a:rPr lang="fr-FR">
                    <a:noFill/>
                  </a:rPr>
                  <a:t> </a:t>
                </a:r>
              </a:p>
            </p:txBody>
          </p:sp>
        </mc:Fallback>
      </mc:AlternateContent>
      <p:sp>
        <p:nvSpPr>
          <p:cNvPr id="3" name="ZoneTexte 2">
            <a:extLst>
              <a:ext uri="{FF2B5EF4-FFF2-40B4-BE49-F238E27FC236}">
                <a16:creationId xmlns:a16="http://schemas.microsoft.com/office/drawing/2014/main" id="{6FEB9D3C-8824-9325-EF3E-8A2F10D3C75F}"/>
              </a:ext>
            </a:extLst>
          </p:cNvPr>
          <p:cNvSpPr txBox="1"/>
          <p:nvPr/>
        </p:nvSpPr>
        <p:spPr>
          <a:xfrm>
            <a:off x="3914785" y="1762434"/>
            <a:ext cx="5851990" cy="3323987"/>
          </a:xfrm>
          <a:prstGeom prst="rect">
            <a:avLst/>
          </a:prstGeom>
          <a:noFill/>
        </p:spPr>
        <p:txBody>
          <a:bodyPr wrap="square" rtlCol="0">
            <a:spAutoFit/>
          </a:bodyPr>
          <a:lstStyle/>
          <a:p>
            <a:r>
              <a:rPr lang="fr-FR" sz="3200" dirty="0">
                <a:solidFill>
                  <a:schemeClr val="tx1">
                    <a:lumMod val="95000"/>
                    <a:lumOff val="5000"/>
                  </a:schemeClr>
                </a:solidFill>
                <a:latin typeface="Century Gothic" panose="020B0502020202020204" pitchFamily="34" charset="0"/>
              </a:rPr>
              <a:t>Résoudre un problème </a:t>
            </a:r>
          </a:p>
          <a:p>
            <a:r>
              <a:rPr lang="fr-FR" sz="3200" dirty="0">
                <a:solidFill>
                  <a:schemeClr val="tx1">
                    <a:lumMod val="95000"/>
                    <a:lumOff val="5000"/>
                  </a:schemeClr>
                </a:solidFill>
                <a:latin typeface="Century Gothic" panose="020B0502020202020204" pitchFamily="34" charset="0"/>
              </a:rPr>
              <a:t>n’est donc pas uniquement faire un calcul, </a:t>
            </a:r>
          </a:p>
          <a:p>
            <a:r>
              <a:rPr lang="fr-FR" sz="3200" dirty="0">
                <a:solidFill>
                  <a:schemeClr val="tx1">
                    <a:lumMod val="95000"/>
                    <a:lumOff val="5000"/>
                  </a:schemeClr>
                </a:solidFill>
                <a:latin typeface="Century Gothic" panose="020B0502020202020204" pitchFamily="34" charset="0"/>
              </a:rPr>
              <a:t>c’est une démarche </a:t>
            </a:r>
          </a:p>
          <a:p>
            <a:r>
              <a:rPr lang="fr-FR" sz="3200" dirty="0">
                <a:solidFill>
                  <a:schemeClr val="tx1">
                    <a:lumMod val="95000"/>
                    <a:lumOff val="5000"/>
                  </a:schemeClr>
                </a:solidFill>
                <a:latin typeface="Century Gothic" panose="020B0502020202020204" pitchFamily="34" charset="0"/>
              </a:rPr>
              <a:t>qui comporte plusieurs étapes.</a:t>
            </a:r>
          </a:p>
          <a:p>
            <a:endParaRPr lang="fr-FR" dirty="0"/>
          </a:p>
        </p:txBody>
      </p:sp>
    </p:spTree>
    <p:extLst>
      <p:ext uri="{BB962C8B-B14F-4D97-AF65-F5344CB8AC3E}">
        <p14:creationId xmlns:p14="http://schemas.microsoft.com/office/powerpoint/2010/main" val="2134493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617CBF-E82B-7D2D-2C78-FFAEC5A69255}"/>
              </a:ext>
            </a:extLst>
          </p:cNvPr>
          <p:cNvSpPr>
            <a:spLocks noGrp="1"/>
          </p:cNvSpPr>
          <p:nvPr>
            <p:ph type="title"/>
          </p:nvPr>
        </p:nvSpPr>
        <p:spPr/>
        <p:txBody>
          <a:bodyPr>
            <a:normAutofit/>
          </a:bodyPr>
          <a:lstStyle/>
          <a:p>
            <a:r>
              <a:rPr lang="fr-FR" sz="2800" dirty="0">
                <a:solidFill>
                  <a:schemeClr val="tx1">
                    <a:lumMod val="95000"/>
                    <a:lumOff val="5000"/>
                  </a:schemeClr>
                </a:solidFill>
                <a:latin typeface="Century Gothic" panose="020B0502020202020204" pitchFamily="34" charset="0"/>
              </a:rPr>
              <a:t>Les 5 étapes pour résoudre un problème mathématique </a:t>
            </a:r>
          </a:p>
        </p:txBody>
      </p:sp>
      <p:sp>
        <p:nvSpPr>
          <p:cNvPr id="3" name="ZoneTexte 2">
            <a:extLst>
              <a:ext uri="{FF2B5EF4-FFF2-40B4-BE49-F238E27FC236}">
                <a16:creationId xmlns:a16="http://schemas.microsoft.com/office/drawing/2014/main" id="{237D0380-B297-714C-7A7C-8BFBE53F6F9A}"/>
              </a:ext>
            </a:extLst>
          </p:cNvPr>
          <p:cNvSpPr txBox="1"/>
          <p:nvPr/>
        </p:nvSpPr>
        <p:spPr>
          <a:xfrm>
            <a:off x="3724508" y="1023771"/>
            <a:ext cx="5776331" cy="4801314"/>
          </a:xfrm>
          <a:prstGeom prst="rect">
            <a:avLst/>
          </a:prstGeom>
          <a:noFill/>
        </p:spPr>
        <p:txBody>
          <a:bodyPr wrap="square" rtlCol="0">
            <a:spAutoFit/>
          </a:bodyPr>
          <a:lstStyle/>
          <a:p>
            <a:pPr marL="342900" indent="-342900">
              <a:buAutoNum type="arabicPeriod"/>
            </a:pPr>
            <a:r>
              <a:rPr lang="fr-FR" sz="2400" dirty="0">
                <a:solidFill>
                  <a:schemeClr val="tx1">
                    <a:lumMod val="95000"/>
                    <a:lumOff val="5000"/>
                  </a:schemeClr>
                </a:solidFill>
                <a:latin typeface="Century Gothic" panose="020B0502020202020204" pitchFamily="34" charset="0"/>
              </a:rPr>
              <a:t>POSE</a:t>
            </a:r>
          </a:p>
          <a:p>
            <a:pPr marL="342900" indent="-342900">
              <a:buAutoNum type="arabicPeriod"/>
            </a:pPr>
            <a:endParaRPr lang="fr-FR" sz="2400" dirty="0">
              <a:solidFill>
                <a:schemeClr val="tx1">
                  <a:lumMod val="95000"/>
                  <a:lumOff val="5000"/>
                </a:schemeClr>
              </a:solidFill>
              <a:latin typeface="Century Gothic" panose="020B0502020202020204" pitchFamily="34" charset="0"/>
            </a:endParaRPr>
          </a:p>
          <a:p>
            <a:pPr marL="342900" indent="-342900">
              <a:buAutoNum type="arabicPeriod"/>
            </a:pPr>
            <a:r>
              <a:rPr lang="fr-FR" sz="2400" dirty="0">
                <a:solidFill>
                  <a:schemeClr val="tx1">
                    <a:lumMod val="95000"/>
                    <a:lumOff val="5000"/>
                  </a:schemeClr>
                </a:solidFill>
                <a:latin typeface="Century Gothic" panose="020B0502020202020204" pitchFamily="34" charset="0"/>
              </a:rPr>
              <a:t>LIS et ÉCOUTE</a:t>
            </a:r>
          </a:p>
          <a:p>
            <a:pPr marL="342900" indent="-342900">
              <a:buAutoNum type="arabicPeriod"/>
            </a:pPr>
            <a:endParaRPr lang="fr-FR" sz="2400" dirty="0">
              <a:solidFill>
                <a:schemeClr val="tx1">
                  <a:lumMod val="95000"/>
                  <a:lumOff val="5000"/>
                </a:schemeClr>
              </a:solidFill>
              <a:latin typeface="Century Gothic" panose="020B0502020202020204" pitchFamily="34" charset="0"/>
            </a:endParaRPr>
          </a:p>
          <a:p>
            <a:pPr marL="342900" indent="-342900">
              <a:buAutoNum type="arabicPeriod"/>
            </a:pPr>
            <a:r>
              <a:rPr lang="fr-FR" sz="2400" dirty="0">
                <a:solidFill>
                  <a:schemeClr val="tx1">
                    <a:lumMod val="95000"/>
                    <a:lumOff val="5000"/>
                  </a:schemeClr>
                </a:solidFill>
                <a:latin typeface="Century Gothic" panose="020B0502020202020204" pitchFamily="34" charset="0"/>
              </a:rPr>
              <a:t>IMAGINE ET CONSTRUIS ton petit film mental de la situation problème</a:t>
            </a:r>
          </a:p>
          <a:p>
            <a:pPr marL="342900" indent="-342900">
              <a:buAutoNum type="arabicPeriod"/>
            </a:pPr>
            <a:endParaRPr lang="fr-FR" sz="2400" dirty="0">
              <a:solidFill>
                <a:schemeClr val="tx1">
                  <a:lumMod val="95000"/>
                  <a:lumOff val="5000"/>
                </a:schemeClr>
              </a:solidFill>
              <a:latin typeface="Century Gothic" panose="020B0502020202020204" pitchFamily="34" charset="0"/>
            </a:endParaRPr>
          </a:p>
          <a:p>
            <a:pPr marL="342900" indent="-342900">
              <a:buAutoNum type="arabicPeriod"/>
            </a:pPr>
            <a:r>
              <a:rPr lang="fr-FR" sz="2400" dirty="0">
                <a:solidFill>
                  <a:schemeClr val="tx1">
                    <a:lumMod val="95000"/>
                    <a:lumOff val="5000"/>
                  </a:schemeClr>
                </a:solidFill>
                <a:latin typeface="Century Gothic" panose="020B0502020202020204" pitchFamily="34" charset="0"/>
              </a:rPr>
              <a:t>REPRENDS ET DESSINE ou FAIS UN  SCHÉMA</a:t>
            </a:r>
          </a:p>
          <a:p>
            <a:pPr marL="342900" indent="-342900">
              <a:buAutoNum type="arabicPeriod"/>
            </a:pPr>
            <a:endParaRPr lang="fr-FR" sz="2400" dirty="0">
              <a:solidFill>
                <a:schemeClr val="tx1">
                  <a:lumMod val="95000"/>
                  <a:lumOff val="5000"/>
                </a:schemeClr>
              </a:solidFill>
              <a:latin typeface="Century Gothic" panose="020B0502020202020204" pitchFamily="34" charset="0"/>
            </a:endParaRPr>
          </a:p>
          <a:p>
            <a:pPr marL="342900" indent="-342900">
              <a:buAutoNum type="arabicPeriod"/>
            </a:pPr>
            <a:r>
              <a:rPr lang="fr-FR" sz="2400" dirty="0">
                <a:solidFill>
                  <a:schemeClr val="tx1">
                    <a:lumMod val="95000"/>
                    <a:lumOff val="5000"/>
                  </a:schemeClr>
                </a:solidFill>
                <a:latin typeface="Century Gothic" panose="020B0502020202020204" pitchFamily="34" charset="0"/>
              </a:rPr>
              <a:t>CALCULE ET RÉPONDS</a:t>
            </a:r>
          </a:p>
          <a:p>
            <a:pPr marL="342900" indent="-342900">
              <a:buAutoNum type="arabicPeriod"/>
            </a:pPr>
            <a:endParaRPr lang="fr-FR" dirty="0"/>
          </a:p>
        </p:txBody>
      </p:sp>
    </p:spTree>
    <p:extLst>
      <p:ext uri="{BB962C8B-B14F-4D97-AF65-F5344CB8AC3E}">
        <p14:creationId xmlns:p14="http://schemas.microsoft.com/office/powerpoint/2010/main" val="1965464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8" name="Rectangle 27">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useBgFill="1">
        <p:nvSpPr>
          <p:cNvPr id="30" name="Rectangle 29">
            <a:extLst>
              <a:ext uri="{FF2B5EF4-FFF2-40B4-BE49-F238E27FC236}">
                <a16:creationId xmlns:a16="http://schemas.microsoft.com/office/drawing/2014/main" id="{25D5C296-F4B1-4AE5-8EEB-9FEB7ED177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a:extLst>
              <a:ext uri="{FF2B5EF4-FFF2-40B4-BE49-F238E27FC236}">
                <a16:creationId xmlns:a16="http://schemas.microsoft.com/office/drawing/2014/main" id="{55BF02B2-9043-02D1-EAB8-DDD3C247F733}"/>
              </a:ext>
            </a:extLst>
          </p:cNvPr>
          <p:cNvPicPr>
            <a:picLocks noChangeAspect="1"/>
          </p:cNvPicPr>
          <p:nvPr/>
        </p:nvPicPr>
        <p:blipFill rotWithShape="1">
          <a:blip r:embed="rId2">
            <a:duotone>
              <a:schemeClr val="accent1">
                <a:shade val="45000"/>
                <a:satMod val="135000"/>
              </a:schemeClr>
              <a:prstClr val="white"/>
            </a:duotone>
            <a:extLst>
              <a:ext uri="{BEBA8EAE-BF5A-486C-A8C5-ECC9F3942E4B}">
                <a14:imgProps xmlns:a14="http://schemas.microsoft.com/office/drawing/2010/main">
                  <a14:imgLayer>
                    <a14:imgEffect>
                      <a14:artisticPencilSketch/>
                    </a14:imgEffect>
                  </a14:imgLayer>
                </a14:imgProps>
              </a:ext>
              <a:ext uri="{28A0092B-C50C-407E-A947-70E740481C1C}">
                <a14:useLocalDpi xmlns:a14="http://schemas.microsoft.com/office/drawing/2010/main" val="0"/>
              </a:ext>
            </a:extLst>
          </a:blip>
          <a:srcRect r="12911" b="1"/>
          <a:stretch/>
        </p:blipFill>
        <p:spPr>
          <a:xfrm>
            <a:off x="-181044" y="354714"/>
            <a:ext cx="12188932" cy="6858000"/>
          </a:xfrm>
          <a:prstGeom prst="rect">
            <a:avLst/>
          </a:prstGeom>
        </p:spPr>
      </p:pic>
      <p:sp>
        <p:nvSpPr>
          <p:cNvPr id="32" name="Rectangle 31">
            <a:extLst>
              <a:ext uri="{FF2B5EF4-FFF2-40B4-BE49-F238E27FC236}">
                <a16:creationId xmlns:a16="http://schemas.microsoft.com/office/drawing/2014/main" id="{9C1ACE66-194D-48C4-A14A-6933B3528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lumMod val="50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7" name="ZoneTexte 6">
            <a:extLst>
              <a:ext uri="{FF2B5EF4-FFF2-40B4-BE49-F238E27FC236}">
                <a16:creationId xmlns:a16="http://schemas.microsoft.com/office/drawing/2014/main" id="{21936DB0-BCC1-8AE3-4AEB-F134B824037B}"/>
              </a:ext>
            </a:extLst>
          </p:cNvPr>
          <p:cNvSpPr txBox="1"/>
          <p:nvPr/>
        </p:nvSpPr>
        <p:spPr>
          <a:xfrm>
            <a:off x="643467" y="1298448"/>
            <a:ext cx="3685070" cy="3255264"/>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4300" spc="-100" dirty="0">
              <a:solidFill>
                <a:srgbClr val="FFFFFF"/>
              </a:solidFill>
              <a:latin typeface="+mj-lt"/>
              <a:ea typeface="+mj-ea"/>
              <a:cs typeface="+mj-cs"/>
            </a:endParaRPr>
          </a:p>
        </p:txBody>
      </p:sp>
      <p:sp>
        <p:nvSpPr>
          <p:cNvPr id="34" name="Rectangle 33">
            <a:extLst>
              <a:ext uri="{FF2B5EF4-FFF2-40B4-BE49-F238E27FC236}">
                <a16:creationId xmlns:a16="http://schemas.microsoft.com/office/drawing/2014/main" id="{025B886A-7ED1-4B77-819B-76ACBEFB0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6" name="ZoneTexte 5">
            <a:extLst>
              <a:ext uri="{FF2B5EF4-FFF2-40B4-BE49-F238E27FC236}">
                <a16:creationId xmlns:a16="http://schemas.microsoft.com/office/drawing/2014/main" id="{ACFFD861-2A4C-A941-ACAC-BB012B4F8D10}"/>
              </a:ext>
            </a:extLst>
          </p:cNvPr>
          <p:cNvSpPr txBox="1"/>
          <p:nvPr/>
        </p:nvSpPr>
        <p:spPr>
          <a:xfrm>
            <a:off x="1495584" y="5254171"/>
            <a:ext cx="248786" cy="369332"/>
          </a:xfrm>
          <a:prstGeom prst="rect">
            <a:avLst/>
          </a:prstGeom>
          <a:noFill/>
        </p:spPr>
        <p:txBody>
          <a:bodyPr wrap="none" rtlCol="0">
            <a:spAutoFit/>
          </a:bodyPr>
          <a:lstStyle/>
          <a:p>
            <a:pPr>
              <a:spcAft>
                <a:spcPts val="600"/>
              </a:spcAft>
            </a:pPr>
            <a:r>
              <a:rPr lang="fr-FR" dirty="0">
                <a:solidFill>
                  <a:schemeClr val="tx1">
                    <a:lumMod val="65000"/>
                    <a:lumOff val="35000"/>
                  </a:schemeClr>
                </a:solidFill>
                <a:latin typeface="Century Gothic" panose="020B0502020202020204" pitchFamily="34" charset="0"/>
              </a:rPr>
              <a:t> </a:t>
            </a:r>
            <a:endParaRPr lang="fr-FR">
              <a:solidFill>
                <a:schemeClr val="tx1">
                  <a:lumMod val="65000"/>
                  <a:lumOff val="35000"/>
                </a:schemeClr>
              </a:solidFill>
              <a:latin typeface="Century Gothic" panose="020B0502020202020204" pitchFamily="34" charset="0"/>
            </a:endParaRPr>
          </a:p>
        </p:txBody>
      </p:sp>
      <p:sp>
        <p:nvSpPr>
          <p:cNvPr id="11" name="ZoneTexte 10">
            <a:extLst>
              <a:ext uri="{FF2B5EF4-FFF2-40B4-BE49-F238E27FC236}">
                <a16:creationId xmlns:a16="http://schemas.microsoft.com/office/drawing/2014/main" id="{B58AA73A-CD26-B657-979C-B966BCFB1AEF}"/>
              </a:ext>
            </a:extLst>
          </p:cNvPr>
          <p:cNvSpPr txBox="1"/>
          <p:nvPr/>
        </p:nvSpPr>
        <p:spPr>
          <a:xfrm>
            <a:off x="1238873" y="2556748"/>
            <a:ext cx="1258999" cy="584775"/>
          </a:xfrm>
          <a:prstGeom prst="rect">
            <a:avLst/>
          </a:prstGeom>
          <a:noFill/>
        </p:spPr>
        <p:txBody>
          <a:bodyPr wrap="square">
            <a:spAutoFit/>
          </a:bodyPr>
          <a:lstStyle/>
          <a:p>
            <a:r>
              <a:rPr lang="fr-FR" sz="3200" b="1" dirty="0">
                <a:solidFill>
                  <a:schemeClr val="bg1"/>
                </a:solidFill>
                <a:latin typeface="Century Gothic" panose="020B0502020202020204" pitchFamily="34" charset="0"/>
              </a:rPr>
              <a:t>POSE</a:t>
            </a:r>
          </a:p>
        </p:txBody>
      </p:sp>
      <p:sp>
        <p:nvSpPr>
          <p:cNvPr id="12" name="Bulle ronde 11">
            <a:extLst>
              <a:ext uri="{FF2B5EF4-FFF2-40B4-BE49-F238E27FC236}">
                <a16:creationId xmlns:a16="http://schemas.microsoft.com/office/drawing/2014/main" id="{39767C65-A767-1A2F-5253-D119F1F596CD}"/>
              </a:ext>
            </a:extLst>
          </p:cNvPr>
          <p:cNvSpPr/>
          <p:nvPr/>
        </p:nvSpPr>
        <p:spPr>
          <a:xfrm>
            <a:off x="2776207" y="496750"/>
            <a:ext cx="4271577" cy="1810814"/>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65000"/>
                    <a:lumOff val="35000"/>
                  </a:schemeClr>
                </a:solidFill>
                <a:latin typeface="Century Gothic" panose="020B0502020202020204" pitchFamily="34" charset="0"/>
              </a:rPr>
              <a:t> Je pose mon crayon. Je fais une ou deux grandes respirations. Je me sens calme et </a:t>
            </a:r>
            <a:r>
              <a:rPr lang="fr-FR" dirty="0" err="1">
                <a:solidFill>
                  <a:schemeClr val="tx1">
                    <a:lumMod val="65000"/>
                    <a:lumOff val="35000"/>
                  </a:schemeClr>
                </a:solidFill>
                <a:latin typeface="Century Gothic" panose="020B0502020202020204" pitchFamily="34" charset="0"/>
              </a:rPr>
              <a:t>concentré·e</a:t>
            </a:r>
            <a:r>
              <a:rPr lang="fr-FR" dirty="0">
                <a:solidFill>
                  <a:schemeClr val="tx1">
                    <a:lumMod val="65000"/>
                    <a:lumOff val="35000"/>
                  </a:schemeClr>
                </a:solidFill>
                <a:latin typeface="Century Gothic" panose="020B0502020202020204" pitchFamily="34" charset="0"/>
              </a:rPr>
              <a:t>. </a:t>
            </a:r>
            <a:endParaRPr lang="fr-FR" dirty="0"/>
          </a:p>
        </p:txBody>
      </p:sp>
    </p:spTree>
    <p:extLst>
      <p:ext uri="{BB962C8B-B14F-4D97-AF65-F5344CB8AC3E}">
        <p14:creationId xmlns:p14="http://schemas.microsoft.com/office/powerpoint/2010/main" val="3556871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8" name="Rectangle 27">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useBgFill="1">
        <p:nvSpPr>
          <p:cNvPr id="30" name="Rectangle 29">
            <a:extLst>
              <a:ext uri="{FF2B5EF4-FFF2-40B4-BE49-F238E27FC236}">
                <a16:creationId xmlns:a16="http://schemas.microsoft.com/office/drawing/2014/main" id="{130E94B5-6B03-4C6D-A886-D92083B3E5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97B8231-6339-4326-9EE6-D2F78558E2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57974"/>
            <a:ext cx="11707367" cy="25380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7" name="ZoneTexte 6">
            <a:extLst>
              <a:ext uri="{FF2B5EF4-FFF2-40B4-BE49-F238E27FC236}">
                <a16:creationId xmlns:a16="http://schemas.microsoft.com/office/drawing/2014/main" id="{21936DB0-BCC1-8AE3-4AEB-F134B824037B}"/>
              </a:ext>
            </a:extLst>
          </p:cNvPr>
          <p:cNvSpPr txBox="1"/>
          <p:nvPr/>
        </p:nvSpPr>
        <p:spPr>
          <a:xfrm>
            <a:off x="1069848" y="3908245"/>
            <a:ext cx="10210862" cy="132622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100" spc="-100" dirty="0">
                <a:solidFill>
                  <a:schemeClr val="tx1">
                    <a:lumMod val="95000"/>
                    <a:lumOff val="5000"/>
                  </a:schemeClr>
                </a:solidFill>
                <a:latin typeface="Century Gothic" panose="020B0502020202020204" pitchFamily="34" charset="0"/>
                <a:ea typeface="+mj-ea"/>
                <a:cs typeface="+mj-cs"/>
              </a:rPr>
              <a:t>LIS au moins deux fois la consigne</a:t>
            </a:r>
          </a:p>
          <a:p>
            <a:pPr>
              <a:lnSpc>
                <a:spcPct val="90000"/>
              </a:lnSpc>
              <a:spcBef>
                <a:spcPct val="0"/>
              </a:spcBef>
              <a:spcAft>
                <a:spcPts val="600"/>
              </a:spcAft>
            </a:pPr>
            <a:r>
              <a:rPr lang="en-US" sz="4100" spc="-100" dirty="0">
                <a:solidFill>
                  <a:schemeClr val="tx1">
                    <a:lumMod val="95000"/>
                    <a:lumOff val="5000"/>
                  </a:schemeClr>
                </a:solidFill>
                <a:latin typeface="Century Gothic" panose="020B0502020202020204" pitchFamily="34" charset="0"/>
                <a:ea typeface="+mj-ea"/>
                <a:cs typeface="+mj-cs"/>
              </a:rPr>
              <a:t>ÉCOUTE ce que dit la maitresse</a:t>
            </a:r>
          </a:p>
        </p:txBody>
      </p:sp>
      <p:pic>
        <p:nvPicPr>
          <p:cNvPr id="8" name="Image 7">
            <a:extLst>
              <a:ext uri="{FF2B5EF4-FFF2-40B4-BE49-F238E27FC236}">
                <a16:creationId xmlns:a16="http://schemas.microsoft.com/office/drawing/2014/main" id="{3C782381-099F-2D4B-14F5-FE5B040AA3C7}"/>
              </a:ext>
            </a:extLst>
          </p:cNvPr>
          <p:cNvPicPr>
            <a:picLocks noChangeAspect="1"/>
          </p:cNvPicPr>
          <p:nvPr/>
        </p:nvPicPr>
        <p:blipFill>
          <a:blip r:embed="rId2">
            <a:extLst>
              <a:ext uri="{BEBA8EAE-BF5A-486C-A8C5-ECC9F3942E4B}">
                <a14:imgProps xmlns:a14="http://schemas.microsoft.com/office/drawing/2010/main">
                  <a14:imgLayer>
                    <a14:imgEffect>
                      <a14:artisticPencilGrayscale/>
                    </a14:imgEffect>
                  </a14:imgLayer>
                </a14:imgProps>
              </a:ext>
              <a:ext uri="{28A0092B-C50C-407E-A947-70E740481C1C}">
                <a14:useLocalDpi xmlns:a14="http://schemas.microsoft.com/office/drawing/2010/main" val="0"/>
              </a:ext>
            </a:extLst>
          </a:blip>
          <a:stretch>
            <a:fillRect/>
          </a:stretch>
        </p:blipFill>
        <p:spPr>
          <a:xfrm>
            <a:off x="2630298" y="498629"/>
            <a:ext cx="7394418" cy="2754421"/>
          </a:xfrm>
          <a:prstGeom prst="rect">
            <a:avLst/>
          </a:prstGeom>
        </p:spPr>
      </p:pic>
      <p:sp>
        <p:nvSpPr>
          <p:cNvPr id="6" name="ZoneTexte 5">
            <a:extLst>
              <a:ext uri="{FF2B5EF4-FFF2-40B4-BE49-F238E27FC236}">
                <a16:creationId xmlns:a16="http://schemas.microsoft.com/office/drawing/2014/main" id="{ACFFD861-2A4C-A941-ACAC-BB012B4F8D10}"/>
              </a:ext>
            </a:extLst>
          </p:cNvPr>
          <p:cNvSpPr txBox="1"/>
          <p:nvPr/>
        </p:nvSpPr>
        <p:spPr>
          <a:xfrm>
            <a:off x="1495584" y="5254171"/>
            <a:ext cx="248786" cy="369332"/>
          </a:xfrm>
          <a:prstGeom prst="rect">
            <a:avLst/>
          </a:prstGeom>
          <a:noFill/>
        </p:spPr>
        <p:txBody>
          <a:bodyPr wrap="none" rtlCol="0">
            <a:spAutoFit/>
          </a:bodyPr>
          <a:lstStyle/>
          <a:p>
            <a:pPr>
              <a:spcAft>
                <a:spcPts val="600"/>
              </a:spcAft>
            </a:pPr>
            <a:r>
              <a:rPr lang="fr-FR" dirty="0">
                <a:solidFill>
                  <a:schemeClr val="tx1">
                    <a:lumMod val="65000"/>
                    <a:lumOff val="35000"/>
                  </a:schemeClr>
                </a:solidFill>
                <a:latin typeface="Century Gothic" panose="020B0502020202020204" pitchFamily="34" charset="0"/>
              </a:rPr>
              <a:t> </a:t>
            </a:r>
            <a:endParaRPr lang="fr-FR">
              <a:solidFill>
                <a:schemeClr val="tx1">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612175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B3875682-0790-427D-9A23-4B7265F0FA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9" name="Rectangle 38">
            <a:extLst>
              <a:ext uri="{FF2B5EF4-FFF2-40B4-BE49-F238E27FC236}">
                <a16:creationId xmlns:a16="http://schemas.microsoft.com/office/drawing/2014/main" id="{6EDE4AAE-4785-4EA7-95DB-45200F5B80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useBgFill="1">
        <p:nvSpPr>
          <p:cNvPr id="41" name="Rectangle 40">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7" name="ZoneTexte 6">
            <a:extLst>
              <a:ext uri="{FF2B5EF4-FFF2-40B4-BE49-F238E27FC236}">
                <a16:creationId xmlns:a16="http://schemas.microsoft.com/office/drawing/2014/main" id="{21936DB0-BCC1-8AE3-4AEB-F134B824037B}"/>
              </a:ext>
            </a:extLst>
          </p:cNvPr>
          <p:cNvSpPr txBox="1"/>
          <p:nvPr/>
        </p:nvSpPr>
        <p:spPr>
          <a:xfrm>
            <a:off x="1069848" y="4590661"/>
            <a:ext cx="10210862" cy="1065690"/>
          </a:xfrm>
          <a:prstGeom prst="rect">
            <a:avLst/>
          </a:prstGeom>
        </p:spPr>
        <p:txBody>
          <a:bodyPr vert="horz" lIns="91440" tIns="45720" rIns="91440" bIns="45720" rtlCol="0" anchor="b">
            <a:normAutofit fontScale="92500" lnSpcReduction="20000"/>
          </a:bodyPr>
          <a:lstStyle/>
          <a:p>
            <a:pPr>
              <a:lnSpc>
                <a:spcPct val="90000"/>
              </a:lnSpc>
              <a:spcBef>
                <a:spcPct val="0"/>
              </a:spcBef>
              <a:spcAft>
                <a:spcPts val="600"/>
              </a:spcAft>
            </a:pPr>
            <a:r>
              <a:rPr lang="en-US" sz="4600" spc="-100" dirty="0">
                <a:solidFill>
                  <a:schemeClr val="tx1">
                    <a:lumMod val="95000"/>
                    <a:lumOff val="5000"/>
                  </a:schemeClr>
                </a:solidFill>
                <a:latin typeface="Century Gothic" panose="020B0502020202020204" pitchFamily="34" charset="0"/>
                <a:ea typeface="+mj-ea"/>
                <a:cs typeface="+mj-cs"/>
              </a:rPr>
              <a:t>IMAGINE la situation problème et CONSTRUIS ton petit film dans ta tête</a:t>
            </a:r>
          </a:p>
        </p:txBody>
      </p:sp>
      <p:pic>
        <p:nvPicPr>
          <p:cNvPr id="3" name="Image 2">
            <a:extLst>
              <a:ext uri="{FF2B5EF4-FFF2-40B4-BE49-F238E27FC236}">
                <a16:creationId xmlns:a16="http://schemas.microsoft.com/office/drawing/2014/main" id="{1E826514-BC6C-AABE-BEF1-9B5C3926DE4D}"/>
              </a:ext>
            </a:extLst>
          </p:cNvPr>
          <p:cNvPicPr>
            <a:picLocks noChangeAspect="1"/>
          </p:cNvPicPr>
          <p:nvPr/>
        </p:nvPicPr>
        <p:blipFill rotWithShape="1">
          <a:blip r:embed="rId2">
            <a:extLst>
              <a:ext uri="{BEBA8EAE-BF5A-486C-A8C5-ECC9F3942E4B}">
                <a14:imgProps xmlns:a14="http://schemas.microsoft.com/office/drawing/2010/main">
                  <a14:imgLayer>
                    <a14:imgEffect>
                      <a14:artisticPencilGrayscale/>
                    </a14:imgEffect>
                  </a14:imgLayer>
                </a14:imgProps>
              </a:ext>
              <a:ext uri="{28A0092B-C50C-407E-A947-70E740481C1C}">
                <a14:useLocalDpi xmlns:a14="http://schemas.microsoft.com/office/drawing/2010/main" val="0"/>
              </a:ext>
            </a:extLst>
          </a:blip>
          <a:srcRect t="1779" r="3" b="38783"/>
          <a:stretch/>
        </p:blipFill>
        <p:spPr>
          <a:xfrm>
            <a:off x="1069848" y="470168"/>
            <a:ext cx="5236194" cy="3557016"/>
          </a:xfrm>
          <a:prstGeom prst="rect">
            <a:avLst/>
          </a:prstGeom>
        </p:spPr>
      </p:pic>
      <p:pic>
        <p:nvPicPr>
          <p:cNvPr id="2" name="Image 1">
            <a:extLst>
              <a:ext uri="{FF2B5EF4-FFF2-40B4-BE49-F238E27FC236}">
                <a16:creationId xmlns:a16="http://schemas.microsoft.com/office/drawing/2014/main" id="{67C54EA1-A8EC-7BD3-9A40-3D662ED69289}"/>
              </a:ext>
            </a:extLst>
          </p:cNvPr>
          <p:cNvPicPr>
            <a:picLocks noChangeAspect="1"/>
          </p:cNvPicPr>
          <p:nvPr/>
        </p:nvPicPr>
        <p:blipFill rotWithShape="1">
          <a:blip r:embed="rId3">
            <a:extLst>
              <a:ext uri="{BEBA8EAE-BF5A-486C-A8C5-ECC9F3942E4B}">
                <a14:imgProps xmlns:a14="http://schemas.microsoft.com/office/drawing/2010/main">
                  <a14:imgLayer>
                    <a14:imgEffect>
                      <a14:artisticPencilGrayscale/>
                    </a14:imgEffect>
                  </a14:imgLayer>
                </a14:imgProps>
              </a:ext>
              <a:ext uri="{28A0092B-C50C-407E-A947-70E740481C1C}">
                <a14:useLocalDpi xmlns:a14="http://schemas.microsoft.com/office/drawing/2010/main" val="0"/>
              </a:ext>
            </a:extLst>
          </a:blip>
          <a:srcRect t="3309" r="-3" b="29272"/>
          <a:stretch/>
        </p:blipFill>
        <p:spPr>
          <a:xfrm>
            <a:off x="6466908" y="470174"/>
            <a:ext cx="5236194" cy="3556755"/>
          </a:xfrm>
          <a:prstGeom prst="rect">
            <a:avLst/>
          </a:prstGeom>
        </p:spPr>
      </p:pic>
      <p:sp>
        <p:nvSpPr>
          <p:cNvPr id="6" name="ZoneTexte 5">
            <a:extLst>
              <a:ext uri="{FF2B5EF4-FFF2-40B4-BE49-F238E27FC236}">
                <a16:creationId xmlns:a16="http://schemas.microsoft.com/office/drawing/2014/main" id="{ACFFD861-2A4C-A941-ACAC-BB012B4F8D10}"/>
              </a:ext>
            </a:extLst>
          </p:cNvPr>
          <p:cNvSpPr txBox="1"/>
          <p:nvPr/>
        </p:nvSpPr>
        <p:spPr>
          <a:xfrm>
            <a:off x="1495584" y="5254171"/>
            <a:ext cx="248786" cy="369332"/>
          </a:xfrm>
          <a:prstGeom prst="rect">
            <a:avLst/>
          </a:prstGeom>
          <a:noFill/>
        </p:spPr>
        <p:txBody>
          <a:bodyPr wrap="none" rtlCol="0">
            <a:spAutoFit/>
          </a:bodyPr>
          <a:lstStyle/>
          <a:p>
            <a:pPr>
              <a:spcAft>
                <a:spcPts val="600"/>
              </a:spcAft>
            </a:pPr>
            <a:r>
              <a:rPr lang="fr-FR" dirty="0">
                <a:solidFill>
                  <a:schemeClr val="tx1">
                    <a:lumMod val="65000"/>
                    <a:lumOff val="35000"/>
                  </a:schemeClr>
                </a:solidFill>
                <a:latin typeface="Century Gothic" panose="020B0502020202020204" pitchFamily="34" charset="0"/>
              </a:rPr>
              <a:t> </a:t>
            </a:r>
            <a:endParaRPr lang="fr-FR">
              <a:solidFill>
                <a:schemeClr val="tx1">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3368726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50" name="Rectangle 49">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useBgFill="1">
        <p:nvSpPr>
          <p:cNvPr id="52" name="Rectangle 51">
            <a:extLst>
              <a:ext uri="{FF2B5EF4-FFF2-40B4-BE49-F238E27FC236}">
                <a16:creationId xmlns:a16="http://schemas.microsoft.com/office/drawing/2014/main" id="{9203ABB4-7E2A-4248-9FE7-4A419AFF2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3126970D-C1E5-4FB1-84E8-86CB9CED1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7" name="ZoneTexte 6">
            <a:extLst>
              <a:ext uri="{FF2B5EF4-FFF2-40B4-BE49-F238E27FC236}">
                <a16:creationId xmlns:a16="http://schemas.microsoft.com/office/drawing/2014/main" id="{21936DB0-BCC1-8AE3-4AEB-F134B824037B}"/>
              </a:ext>
            </a:extLst>
          </p:cNvPr>
          <p:cNvSpPr txBox="1"/>
          <p:nvPr/>
        </p:nvSpPr>
        <p:spPr>
          <a:xfrm>
            <a:off x="1069848" y="4590661"/>
            <a:ext cx="10210862" cy="1065690"/>
          </a:xfrm>
          <a:prstGeom prst="rect">
            <a:avLst/>
          </a:prstGeom>
        </p:spPr>
        <p:txBody>
          <a:bodyPr vert="horz" lIns="91440" tIns="45720" rIns="91440" bIns="45720" rtlCol="0" anchor="b">
            <a:normAutofit fontScale="92500" lnSpcReduction="20000"/>
          </a:bodyPr>
          <a:lstStyle/>
          <a:p>
            <a:pPr>
              <a:lnSpc>
                <a:spcPct val="90000"/>
              </a:lnSpc>
              <a:spcBef>
                <a:spcPct val="0"/>
              </a:spcBef>
              <a:spcAft>
                <a:spcPts val="600"/>
              </a:spcAft>
            </a:pPr>
            <a:r>
              <a:rPr lang="en-US" sz="4600" spc="-100" dirty="0">
                <a:solidFill>
                  <a:schemeClr val="tx1">
                    <a:lumMod val="95000"/>
                    <a:lumOff val="5000"/>
                  </a:schemeClr>
                </a:solidFill>
                <a:latin typeface="Century Gothic" panose="020B0502020202020204" pitchFamily="34" charset="0"/>
                <a:ea typeface="+mj-ea"/>
                <a:cs typeface="+mj-cs"/>
              </a:rPr>
              <a:t>REPRENDS ton crayon et fais un schéma</a:t>
            </a:r>
          </a:p>
        </p:txBody>
      </p:sp>
      <p:sp>
        <p:nvSpPr>
          <p:cNvPr id="6" name="ZoneTexte 5">
            <a:extLst>
              <a:ext uri="{FF2B5EF4-FFF2-40B4-BE49-F238E27FC236}">
                <a16:creationId xmlns:a16="http://schemas.microsoft.com/office/drawing/2014/main" id="{ACFFD861-2A4C-A941-ACAC-BB012B4F8D10}"/>
              </a:ext>
            </a:extLst>
          </p:cNvPr>
          <p:cNvSpPr txBox="1"/>
          <p:nvPr/>
        </p:nvSpPr>
        <p:spPr>
          <a:xfrm>
            <a:off x="1495584" y="5254171"/>
            <a:ext cx="248786" cy="369332"/>
          </a:xfrm>
          <a:prstGeom prst="rect">
            <a:avLst/>
          </a:prstGeom>
          <a:noFill/>
        </p:spPr>
        <p:txBody>
          <a:bodyPr wrap="none" rtlCol="0">
            <a:spAutoFit/>
          </a:bodyPr>
          <a:lstStyle/>
          <a:p>
            <a:pPr>
              <a:spcAft>
                <a:spcPts val="600"/>
              </a:spcAft>
            </a:pPr>
            <a:r>
              <a:rPr lang="fr-FR" dirty="0">
                <a:solidFill>
                  <a:schemeClr val="tx1">
                    <a:lumMod val="65000"/>
                    <a:lumOff val="35000"/>
                  </a:schemeClr>
                </a:solidFill>
                <a:latin typeface="Century Gothic" panose="020B0502020202020204" pitchFamily="34" charset="0"/>
              </a:rPr>
              <a:t> </a:t>
            </a:r>
            <a:endParaRPr lang="fr-FR">
              <a:solidFill>
                <a:schemeClr val="tx1">
                  <a:lumMod val="65000"/>
                  <a:lumOff val="35000"/>
                </a:schemeClr>
              </a:solidFill>
              <a:latin typeface="Century Gothic" panose="020B0502020202020204" pitchFamily="34" charset="0"/>
            </a:endParaRPr>
          </a:p>
        </p:txBody>
      </p:sp>
      <p:pic>
        <p:nvPicPr>
          <p:cNvPr id="14" name="Image 13">
            <a:extLst>
              <a:ext uri="{FF2B5EF4-FFF2-40B4-BE49-F238E27FC236}">
                <a16:creationId xmlns:a16="http://schemas.microsoft.com/office/drawing/2014/main" id="{191C9E20-8A9E-F676-E771-26F0EE8228F4}"/>
              </a:ext>
            </a:extLst>
          </p:cNvPr>
          <p:cNvPicPr>
            <a:picLocks noChangeAspect="1"/>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2977376" y="2039767"/>
            <a:ext cx="6654955" cy="1565872"/>
          </a:xfrm>
          <a:prstGeom prst="rect">
            <a:avLst/>
          </a:prstGeom>
        </p:spPr>
      </p:pic>
    </p:spTree>
    <p:extLst>
      <p:ext uri="{BB962C8B-B14F-4D97-AF65-F5344CB8AC3E}">
        <p14:creationId xmlns:p14="http://schemas.microsoft.com/office/powerpoint/2010/main" val="2061016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61" name="Rectangle 60">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useBgFill="1">
        <p:nvSpPr>
          <p:cNvPr id="63" name="Rectangle 62">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7" name="ZoneTexte 6">
            <a:extLst>
              <a:ext uri="{FF2B5EF4-FFF2-40B4-BE49-F238E27FC236}">
                <a16:creationId xmlns:a16="http://schemas.microsoft.com/office/drawing/2014/main" id="{21936DB0-BCC1-8AE3-4AEB-F134B824037B}"/>
              </a:ext>
            </a:extLst>
          </p:cNvPr>
          <p:cNvSpPr txBox="1"/>
          <p:nvPr/>
        </p:nvSpPr>
        <p:spPr>
          <a:xfrm>
            <a:off x="621041" y="1594104"/>
            <a:ext cx="3258688" cy="3255264"/>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4600" spc="-100" dirty="0">
                <a:solidFill>
                  <a:schemeClr val="tx1">
                    <a:lumMod val="95000"/>
                    <a:lumOff val="5000"/>
                  </a:schemeClr>
                </a:solidFill>
                <a:latin typeface="Century Gothic" panose="020B0502020202020204" pitchFamily="34" charset="0"/>
                <a:ea typeface="+mj-ea"/>
                <a:cs typeface="+mj-cs"/>
              </a:rPr>
              <a:t>CALCULE et RÉPONDS</a:t>
            </a:r>
          </a:p>
          <a:p>
            <a:pPr>
              <a:lnSpc>
                <a:spcPct val="90000"/>
              </a:lnSpc>
              <a:spcBef>
                <a:spcPct val="0"/>
              </a:spcBef>
              <a:spcAft>
                <a:spcPts val="600"/>
              </a:spcAft>
            </a:pPr>
            <a:r>
              <a:rPr lang="en-US" sz="4600" spc="-100" dirty="0">
                <a:solidFill>
                  <a:schemeClr val="tx1">
                    <a:lumMod val="95000"/>
                    <a:lumOff val="5000"/>
                  </a:schemeClr>
                </a:solidFill>
                <a:latin typeface="Century Gothic" panose="020B0502020202020204" pitchFamily="34" charset="0"/>
                <a:ea typeface="+mj-ea"/>
                <a:cs typeface="+mj-cs"/>
              </a:rPr>
              <a:t>VÉRIFIE ta réponse</a:t>
            </a:r>
          </a:p>
        </p:txBody>
      </p:sp>
      <p:sp>
        <p:nvSpPr>
          <p:cNvPr id="67" name="Rectangle 66">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6" name="ZoneTexte 5">
            <a:extLst>
              <a:ext uri="{FF2B5EF4-FFF2-40B4-BE49-F238E27FC236}">
                <a16:creationId xmlns:a16="http://schemas.microsoft.com/office/drawing/2014/main" id="{ACFFD861-2A4C-A941-ACAC-BB012B4F8D10}"/>
              </a:ext>
            </a:extLst>
          </p:cNvPr>
          <p:cNvSpPr txBox="1"/>
          <p:nvPr/>
        </p:nvSpPr>
        <p:spPr>
          <a:xfrm>
            <a:off x="1495584" y="5254171"/>
            <a:ext cx="248786" cy="369332"/>
          </a:xfrm>
          <a:prstGeom prst="rect">
            <a:avLst/>
          </a:prstGeom>
          <a:noFill/>
        </p:spPr>
        <p:txBody>
          <a:bodyPr wrap="none" rtlCol="0">
            <a:spAutoFit/>
          </a:bodyPr>
          <a:lstStyle/>
          <a:p>
            <a:pPr>
              <a:spcAft>
                <a:spcPts val="600"/>
              </a:spcAft>
            </a:pPr>
            <a:r>
              <a:rPr lang="fr-FR" dirty="0">
                <a:solidFill>
                  <a:schemeClr val="tx1">
                    <a:lumMod val="65000"/>
                    <a:lumOff val="35000"/>
                  </a:schemeClr>
                </a:solidFill>
                <a:latin typeface="Century Gothic" panose="020B0502020202020204" pitchFamily="34" charset="0"/>
              </a:rPr>
              <a:t> </a:t>
            </a:r>
            <a:endParaRPr lang="fr-FR">
              <a:solidFill>
                <a:schemeClr val="tx1">
                  <a:lumMod val="65000"/>
                  <a:lumOff val="35000"/>
                </a:schemeClr>
              </a:solidFill>
              <a:latin typeface="Century Gothic" panose="020B0502020202020204" pitchFamily="34" charset="0"/>
            </a:endParaRPr>
          </a:p>
        </p:txBody>
      </p:sp>
      <p:sp>
        <p:nvSpPr>
          <p:cNvPr id="3" name="Rectangle 2">
            <a:extLst>
              <a:ext uri="{FF2B5EF4-FFF2-40B4-BE49-F238E27FC236}">
                <a16:creationId xmlns:a16="http://schemas.microsoft.com/office/drawing/2014/main" id="{9D563484-FCEB-534D-675C-34FD10C44D93}"/>
              </a:ext>
            </a:extLst>
          </p:cNvPr>
          <p:cNvSpPr>
            <a:spLocks noChangeArrowheads="1"/>
          </p:cNvSpPr>
          <p:nvPr/>
        </p:nvSpPr>
        <p:spPr bwMode="auto">
          <a:xfrm>
            <a:off x="5573395" y="317809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5121" name="Image 43">
            <a:extLst>
              <a:ext uri="{FF2B5EF4-FFF2-40B4-BE49-F238E27FC236}">
                <a16:creationId xmlns:a16="http://schemas.microsoft.com/office/drawing/2014/main" id="{F929AFC6-75AA-C860-087D-3F975CDAD99C}"/>
              </a:ext>
            </a:extLst>
          </p:cNvPr>
          <p:cNvPicPr>
            <a:picLocks noChangeAspect="1" noChangeArrowheads="1"/>
          </p:cNvPicPr>
          <p:nvPr/>
        </p:nvPicPr>
        <p:blipFill>
          <a:blip r:embed="rId2">
            <a:grayscl/>
            <a:biLevel thresh="50000"/>
            <a:extLst>
              <a:ext uri="{28A0092B-C50C-407E-A947-70E740481C1C}">
                <a14:useLocalDpi xmlns:a14="http://schemas.microsoft.com/office/drawing/2010/main" val="0"/>
              </a:ext>
            </a:extLst>
          </a:blip>
          <a:srcRect/>
          <a:stretch>
            <a:fillRect/>
          </a:stretch>
        </p:blipFill>
        <p:spPr bwMode="auto">
          <a:xfrm>
            <a:off x="4914645" y="2974402"/>
            <a:ext cx="3374822" cy="140617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BB416AFF-1730-EFA1-6382-2DB54F5E72AE}"/>
              </a:ext>
            </a:extLst>
          </p:cNvPr>
          <p:cNvSpPr>
            <a:spLocks noChangeArrowheads="1"/>
          </p:cNvSpPr>
          <p:nvPr/>
        </p:nvSpPr>
        <p:spPr bwMode="auto">
          <a:xfrm>
            <a:off x="5573395" y="363529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0" name="Image 9">
            <a:extLst>
              <a:ext uri="{FF2B5EF4-FFF2-40B4-BE49-F238E27FC236}">
                <a16:creationId xmlns:a16="http://schemas.microsoft.com/office/drawing/2014/main" id="{045C752A-BD9C-D837-5A21-24571616924E}"/>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8980330" y="3324613"/>
            <a:ext cx="867410" cy="982980"/>
          </a:xfrm>
          <a:prstGeom prst="rect">
            <a:avLst/>
          </a:prstGeom>
        </p:spPr>
      </p:pic>
    </p:spTree>
    <p:extLst>
      <p:ext uri="{BB962C8B-B14F-4D97-AF65-F5344CB8AC3E}">
        <p14:creationId xmlns:p14="http://schemas.microsoft.com/office/powerpoint/2010/main" val="3307336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ulle ronde 4">
            <a:extLst>
              <a:ext uri="{FF2B5EF4-FFF2-40B4-BE49-F238E27FC236}">
                <a16:creationId xmlns:a16="http://schemas.microsoft.com/office/drawing/2014/main" id="{2F0E46EC-5E6E-BB4A-BD74-498B6C2B62B1}"/>
              </a:ext>
            </a:extLst>
          </p:cNvPr>
          <p:cNvSpPr/>
          <p:nvPr/>
        </p:nvSpPr>
        <p:spPr>
          <a:xfrm>
            <a:off x="3183244" y="1556119"/>
            <a:ext cx="6331527" cy="282632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dirty="0">
                <a:solidFill>
                  <a:schemeClr val="tx1">
                    <a:lumMod val="95000"/>
                    <a:lumOff val="5000"/>
                  </a:schemeClr>
                </a:solidFill>
                <a:latin typeface="Century Gothic" panose="020B0502020202020204" pitchFamily="34" charset="0"/>
              </a:rPr>
              <a:t>BRAVO, tu es </a:t>
            </a:r>
            <a:r>
              <a:rPr lang="fr-FR" sz="3200" dirty="0" err="1">
                <a:solidFill>
                  <a:schemeClr val="tx1">
                    <a:lumMod val="95000"/>
                    <a:lumOff val="5000"/>
                  </a:schemeClr>
                </a:solidFill>
                <a:latin typeface="Century Gothic" panose="020B0502020202020204" pitchFamily="34" charset="0"/>
              </a:rPr>
              <a:t>arrivé·e</a:t>
            </a:r>
            <a:r>
              <a:rPr lang="fr-FR" sz="3200" dirty="0">
                <a:solidFill>
                  <a:schemeClr val="tx1">
                    <a:lumMod val="95000"/>
                    <a:lumOff val="5000"/>
                  </a:schemeClr>
                </a:solidFill>
                <a:latin typeface="Century Gothic" panose="020B0502020202020204" pitchFamily="34" charset="0"/>
              </a:rPr>
              <a:t> à résoudre le problème !</a:t>
            </a:r>
          </a:p>
          <a:p>
            <a:pPr algn="ctr"/>
            <a:endParaRPr lang="fr-FR" dirty="0"/>
          </a:p>
        </p:txBody>
      </p:sp>
    </p:spTree>
    <p:extLst>
      <p:ext uri="{BB962C8B-B14F-4D97-AF65-F5344CB8AC3E}">
        <p14:creationId xmlns:p14="http://schemas.microsoft.com/office/powerpoint/2010/main" val="2770371138"/>
      </p:ext>
    </p:extLst>
  </p:cSld>
  <p:clrMapOvr>
    <a:masterClrMapping/>
  </p:clrMapOvr>
</p:sld>
</file>

<file path=ppt/theme/theme1.xml><?xml version="1.0" encoding="utf-8"?>
<a:theme xmlns:a="http://schemas.openxmlformats.org/drawingml/2006/main" name="Cadre">
  <a:themeElements>
    <a:clrScheme name="Cadr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adr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BEJUNE-1585836169-17474</_dlc_DocId>
    <_dlc_DocIdUrl xmlns="849655f3-5e7d-4698-a838-8ae5e1cd2393">
      <Url>https://extranet.hep-bejune.ch/docs/_layouts/15/DocIdRedir.aspx?ID=BEJUNE-1585836169-17474</Url>
      <Description>BEJUNE-1585836169-17474</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CCFA8ABD-76B5-4A5B-B299-BE56346E7F72}"/>
</file>

<file path=customXml/itemProps2.xml><?xml version="1.0" encoding="utf-8"?>
<ds:datastoreItem xmlns:ds="http://schemas.openxmlformats.org/officeDocument/2006/customXml" ds:itemID="{0624219D-CDC7-4348-857C-BD98F1CDAE8F}"/>
</file>

<file path=customXml/itemProps3.xml><?xml version="1.0" encoding="utf-8"?>
<ds:datastoreItem xmlns:ds="http://schemas.openxmlformats.org/officeDocument/2006/customXml" ds:itemID="{5A95BF0D-9D04-4D57-B03B-241D4891315D}"/>
</file>

<file path=customXml/itemProps4.xml><?xml version="1.0" encoding="utf-8"?>
<ds:datastoreItem xmlns:ds="http://schemas.openxmlformats.org/officeDocument/2006/customXml" ds:itemID="{97A20C40-CD66-41F3-ABDE-FCC8BCE1EECA}"/>
</file>

<file path=docProps/app.xml><?xml version="1.0" encoding="utf-8"?>
<Properties xmlns="http://schemas.openxmlformats.org/officeDocument/2006/extended-properties" xmlns:vt="http://schemas.openxmlformats.org/officeDocument/2006/docPropsVTypes">
  <Template>{0F549C0F-4C84-D446-9ACC-29B3788A83A4}tf10001124</Template>
  <TotalTime>5281</TotalTime>
  <Words>971</Words>
  <Application>Microsoft Office PowerPoint</Application>
  <PresentationFormat>Grand écran</PresentationFormat>
  <Paragraphs>139</Paragraphs>
  <Slides>23</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23</vt:i4>
      </vt:variant>
    </vt:vector>
  </HeadingPairs>
  <TitlesOfParts>
    <vt:vector size="31" baseType="lpstr">
      <vt:lpstr>APPLE CHANCERY</vt:lpstr>
      <vt:lpstr>Arial</vt:lpstr>
      <vt:lpstr>Calibri</vt:lpstr>
      <vt:lpstr>Cambria Math</vt:lpstr>
      <vt:lpstr>Century Gothic</vt:lpstr>
      <vt:lpstr>Corbel</vt:lpstr>
      <vt:lpstr>Wingdings 2</vt:lpstr>
      <vt:lpstr>Cadre</vt:lpstr>
      <vt:lpstr>La résolution de problèmes mathématiques</vt:lpstr>
      <vt:lpstr>Présentation PowerPoint</vt:lpstr>
      <vt:lpstr>Objectifs</vt:lpstr>
      <vt:lpstr>Plan</vt:lpstr>
      <vt:lpstr>Mise en condition mentale pour résoudre des problèmes mathématiques</vt:lpstr>
      <vt:lpstr>Présentation PowerPoint</vt:lpstr>
      <vt:lpstr>Ça ressemble à quoi, un problème mathématique ?</vt:lpstr>
      <vt:lpstr>Un problème est comme une histoire avec une énigme à résoudre</vt:lpstr>
      <vt:lpstr>Des problèmes à créer, à mimer, à mettre en scène </vt:lpstr>
      <vt:lpstr>Émile et Jules arrivent à la fête d’anniversaire de Louisa. Il y a déjà Louisa et 15 personnes dans la salle. Louisa a invité 24 personnes en tout. Combien  d’invités devraient encore arrivés après Émile et Jules ?</vt:lpstr>
      <vt:lpstr>Différents types de problèmes </vt:lpstr>
      <vt:lpstr>Présentation PowerPoint</vt:lpstr>
      <vt:lpstr>Présentation PowerPoint</vt:lpstr>
      <vt:lpstr>Présentation PowerPoint</vt:lpstr>
      <vt:lpstr>Alors, c’est quoi un problème mathématique ?</vt:lpstr>
      <vt:lpstr>Un problème ≠ un calcul</vt:lpstr>
      <vt:lpstr>Les 5 étapes pour résoudre un problème mathématique </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transfert</dc:title>
  <dc:creator>Utilisateur Microsoft Office</dc:creator>
  <cp:lastModifiedBy>Girard Anaïs</cp:lastModifiedBy>
  <cp:revision>61</cp:revision>
  <dcterms:created xsi:type="dcterms:W3CDTF">2023-06-08T08:55:26Z</dcterms:created>
  <dcterms:modified xsi:type="dcterms:W3CDTF">2025-12-01T15:20:56Z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13fd5dcd-ad01-4ead-93a5-c78827b16280</vt:lpwstr>
  </property>
</Properties>
</file>